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76" r:id="rId5"/>
    <p:sldId id="257" r:id="rId6"/>
    <p:sldId id="258" r:id="rId7"/>
    <p:sldId id="277" r:id="rId8"/>
    <p:sldId id="278" r:id="rId9"/>
    <p:sldId id="261" r:id="rId10"/>
    <p:sldId id="270" r:id="rId11"/>
    <p:sldId id="275" r:id="rId12"/>
    <p:sldId id="268" r:id="rId13"/>
    <p:sldId id="264" r:id="rId14"/>
    <p:sldId id="281" r:id="rId15"/>
    <p:sldId id="282" r:id="rId16"/>
    <p:sldId id="283" r:id="rId17"/>
    <p:sldId id="271" r:id="rId18"/>
    <p:sldId id="273" r:id="rId19"/>
    <p:sldId id="274" r:id="rId20"/>
    <p:sldId id="284" r:id="rId21"/>
    <p:sldId id="266" r:id="rId22"/>
  </p:sldIdLst>
  <p:sldSz cx="12192000" cy="6858000"/>
  <p:notesSz cx="6858000" cy="9144000"/>
  <p:embeddedFontLst>
    <p:embeddedFont>
      <p:font typeface="Lato" panose="020F0502020204030203" pitchFamily="34" charset="0"/>
      <p:regular r:id="rId24"/>
      <p:bold r:id="rId25"/>
      <p:italic r:id="rId26"/>
      <p:boldItalic r:id="rId27"/>
    </p:embeddedFont>
    <p:embeddedFont>
      <p:font typeface="Lato Black" panose="020F0502020204030203" pitchFamily="34" charset="0"/>
      <p:bold r:id="rId28"/>
      <p:boldItalic r:id="rId29"/>
    </p:embeddedFont>
    <p:embeddedFont>
      <p:font typeface="Lato Light" panose="020F0502020204030203" pitchFamily="3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
      <p:font typeface="等线" panose="02010600030101010101" pitchFamily="2" charset="-122"/>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5">
          <p15:clr>
            <a:srgbClr val="A4A3A4"/>
          </p15:clr>
        </p15:guide>
        <p15:guide id="2" pos="7256">
          <p15:clr>
            <a:srgbClr val="A4A3A4"/>
          </p15:clr>
        </p15:guide>
        <p15:guide id="3" orient="horz" pos="648">
          <p15:clr>
            <a:srgbClr val="A4A3A4"/>
          </p15:clr>
        </p15:guide>
        <p15:guide id="4" orient="horz" pos="3959">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iKpBk5wQG+Ktdla7qsKWLbWS60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A95B6-9E14-5DBD-E4FF-B4A0F7394480}" v="1" dt="2023-04-13T06:12:10.837"/>
    <p1510:client id="{3D22FEDD-D920-79FD-2FC0-00C07DC59ED1}" v="17" dt="2023-04-13T06:30:20.988"/>
    <p1510:client id="{509B3869-AEF7-4D07-BFDF-76A150D3D43A}" v="35" dt="2023-04-13T02:52:25.372"/>
    <p1510:client id="{53352FEB-DF52-2D68-7FC8-6AFD195DC2AF}" v="263" dt="2023-04-11T14:03:28.231"/>
    <p1510:client id="{6929DB72-5A28-2956-4E7C-A3CA725A0528}" v="2196" dt="2023-04-14T13:16:47.091"/>
    <p1510:client id="{6A2685B5-D881-4FC5-BCC7-8BE82E7BEF72}" v="12" dt="2023-04-13T02:54:37.207"/>
    <p1510:client id="{6C71EAF3-FEF5-41A8-AEF1-AB9575850EFE}" v="2" dt="2023-04-13T02:33:10.971"/>
    <p1510:client id="{907617E3-27E4-1586-2785-C8D451F27564}" v="439" dt="2023-04-13T06:45:30.363"/>
    <p1510:client id="{96FF9515-30FD-445C-9AB8-B10F89C06DE4}" v="4" dt="2023-04-10T13:52:53.569"/>
    <p1510:client id="{A2EFC378-B6D8-7473-9F38-BD9D384FD18A}" v="14" dt="2023-04-13T03:31:31.085"/>
    <p1510:client id="{E0DFF10E-A4CC-34A2-801A-5782243AF6F3}" v="7" dt="2023-04-12T16:47:08.590"/>
  </p1510:revLst>
</p1510:revInfo>
</file>

<file path=ppt/tableStyles.xml><?xml version="1.0" encoding="utf-8"?>
<a:tblStyleLst xmlns:a="http://schemas.openxmlformats.org/drawingml/2006/main" def="{DF84B6C4-E069-485B-A2E1-DE0B7AF20F64}">
  <a:tblStyle styleId="{DF84B6C4-E069-485B-A2E1-DE0B7AF20F6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7E8"/>
          </a:solidFill>
        </a:fill>
      </a:tcStyle>
    </a:wholeTbl>
    <a:band1H>
      <a:tcTxStyle/>
      <a:tcStyle>
        <a:tcBdr/>
        <a:fill>
          <a:solidFill>
            <a:srgbClr val="D1CBCD"/>
          </a:solidFill>
        </a:fill>
      </a:tcStyle>
    </a:band1H>
    <a:band2H>
      <a:tcTxStyle/>
      <a:tcStyle>
        <a:tcBdr/>
      </a:tcStyle>
    </a:band2H>
    <a:band1V>
      <a:tcTxStyle/>
      <a:tcStyle>
        <a:tcBdr/>
        <a:fill>
          <a:solidFill>
            <a:srgbClr val="D1CBCD"/>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384" y="56"/>
      </p:cViewPr>
      <p:guideLst>
        <p:guide pos="415"/>
        <p:guide pos="7256"/>
        <p:guide orient="horz" pos="648"/>
        <p:guide orient="horz" pos="395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55" Type="http://customschemas.google.com/relationships/presentationmetadata" Target="meta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56"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59" Type="http://schemas.openxmlformats.org/officeDocument/2006/relationships/tableStyles" Target="tableStyles.xml"/><Relationship Id="rId20"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2008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793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123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b="0" i="0">
                <a:solidFill>
                  <a:srgbClr val="2A2B2E"/>
                </a:solidFill>
                <a:effectLst/>
                <a:latin typeface="Segoe UI" panose="020B0502040204020203" pitchFamily="34" charset="0"/>
                <a:cs typeface="Segoe UI" panose="020B0502040204020203" pitchFamily="34" charset="0"/>
              </a:rPr>
              <a:t>In order to more intuitively compare the effects of different dimensionality reduction methods, we selected 10 graphs and reconstructed them after dimensionality reduction. </a:t>
            </a:r>
          </a:p>
          <a:p>
            <a:pPr marL="0" lvl="0" indent="0" algn="l" rtl="0">
              <a:spcBef>
                <a:spcPts val="0"/>
              </a:spcBef>
              <a:spcAft>
                <a:spcPts val="0"/>
              </a:spcAft>
              <a:buNone/>
            </a:pPr>
            <a:endParaRPr lang="en-US" altLang="zh-CN" b="0" i="0">
              <a:solidFill>
                <a:srgbClr val="2A2B2E"/>
              </a:solidFill>
              <a:effectLst/>
              <a:latin typeface="Segoe UI" panose="020B0502040204020203" pitchFamily="34" charset="0"/>
              <a:cs typeface="Segoe UI" panose="020B0502040204020203" pitchFamily="34" charset="0"/>
            </a:endParaRPr>
          </a:p>
          <a:p>
            <a:pPr marL="0" lvl="0" indent="0" algn="l" rtl="0">
              <a:spcBef>
                <a:spcPts val="0"/>
              </a:spcBef>
              <a:spcAft>
                <a:spcPts val="0"/>
              </a:spcAft>
              <a:buNone/>
            </a:pPr>
            <a:r>
              <a:rPr lang="en-US" altLang="zh-CN" b="0" i="0">
                <a:solidFill>
                  <a:srgbClr val="2A2B2E"/>
                </a:solidFill>
                <a:effectLst/>
                <a:latin typeface="Segoe UI" panose="020B0502040204020203" pitchFamily="34" charset="0"/>
                <a:cs typeface="Segoe UI" panose="020B0502040204020203" pitchFamily="34" charset="0"/>
              </a:rPr>
              <a:t>The above figures are the comparison of PCA and NMF respectively. We can obviously see that gestures and backgrounds can still be distinguished in PCA images after reconstruction. </a:t>
            </a:r>
          </a:p>
          <a:p>
            <a:pPr marL="0" lvl="0" indent="0" algn="l" rtl="0">
              <a:spcBef>
                <a:spcPts val="0"/>
              </a:spcBef>
              <a:spcAft>
                <a:spcPts val="0"/>
              </a:spcAft>
              <a:buNone/>
            </a:pPr>
            <a:endParaRPr lang="en-US" altLang="zh-CN" b="0" i="0">
              <a:solidFill>
                <a:srgbClr val="2A2B2E"/>
              </a:solidFill>
              <a:effectLst/>
              <a:latin typeface="Segoe UI" panose="020B0502040204020203" pitchFamily="34" charset="0"/>
              <a:cs typeface="Segoe UI" panose="020B0502040204020203" pitchFamily="34" charset="0"/>
            </a:endParaRPr>
          </a:p>
          <a:p>
            <a:pPr marL="0" lvl="0" indent="0" algn="l" rtl="0">
              <a:spcBef>
                <a:spcPts val="0"/>
              </a:spcBef>
              <a:spcAft>
                <a:spcPts val="0"/>
              </a:spcAft>
              <a:buNone/>
            </a:pPr>
            <a:r>
              <a:rPr lang="en-US" altLang="zh-CN" b="0" i="0">
                <a:solidFill>
                  <a:srgbClr val="2A2B2E"/>
                </a:solidFill>
                <a:effectLst/>
                <a:latin typeface="Segoe UI" panose="020B0502040204020203" pitchFamily="34" charset="0"/>
                <a:cs typeface="Segoe UI" panose="020B0502040204020203" pitchFamily="34" charset="0"/>
              </a:rPr>
              <a:t>The image of the NMF has become difficult to distinguish. </a:t>
            </a:r>
          </a:p>
          <a:p>
            <a:pPr marL="0" lvl="0" indent="0" algn="l" rtl="0">
              <a:spcBef>
                <a:spcPts val="0"/>
              </a:spcBef>
              <a:spcAft>
                <a:spcPts val="0"/>
              </a:spcAft>
              <a:buNone/>
            </a:pPr>
            <a:endParaRPr lang="en-US" altLang="zh-CN" b="0" i="0">
              <a:solidFill>
                <a:srgbClr val="2A2B2E"/>
              </a:solidFill>
              <a:effectLst/>
              <a:latin typeface="Segoe UI" panose="020B0502040204020203" pitchFamily="34" charset="0"/>
              <a:cs typeface="Segoe UI" panose="020B0502040204020203" pitchFamily="34" charset="0"/>
            </a:endParaRPr>
          </a:p>
          <a:p>
            <a:pPr marL="0" lvl="0" indent="0" algn="l" rtl="0">
              <a:spcBef>
                <a:spcPts val="0"/>
              </a:spcBef>
              <a:spcAft>
                <a:spcPts val="0"/>
              </a:spcAft>
              <a:buNone/>
            </a:pPr>
            <a:r>
              <a:rPr lang="en-US" altLang="zh-CN" b="0" i="0">
                <a:solidFill>
                  <a:srgbClr val="2A2B2E"/>
                </a:solidFill>
                <a:effectLst/>
                <a:latin typeface="Segoe UI" panose="020B0502040204020203" pitchFamily="34" charset="0"/>
                <a:cs typeface="Segoe UI" panose="020B0502040204020203" pitchFamily="34" charset="0"/>
              </a:rPr>
              <a:t>The following comparison with the original image illustrates this point.</a:t>
            </a:r>
            <a:endParaRPr>
              <a:latin typeface="Segoe UI" panose="020B0502040204020203" pitchFamily="34" charset="0"/>
              <a:cs typeface="Segoe UI" panose="020B0502040204020203" pitchFamily="34" charset="0"/>
            </a:endParaRPr>
          </a:p>
        </p:txBody>
      </p:sp>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1962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200" b="0" i="0">
                <a:solidFill>
                  <a:srgbClr val="2A2B2E"/>
                </a:solidFill>
                <a:effectLst/>
                <a:latin typeface="Segoe UI" panose="020B0502040204020203" pitchFamily="34" charset="0"/>
                <a:cs typeface="Segoe UI" panose="020B0502040204020203" pitchFamily="34" charset="0"/>
              </a:rPr>
              <a:t>The following left figure is the cumulative contribution rate graph. From this figure, we can see the </a:t>
            </a:r>
            <a:r>
              <a:rPr lang="en-US" altLang="zh-CN" b="0" i="0">
                <a:solidFill>
                  <a:srgbClr val="2A2B2E"/>
                </a:solidFill>
                <a:effectLst/>
                <a:latin typeface="Segoe UI" panose="020B0502040204020203" pitchFamily="34" charset="0"/>
                <a:cs typeface="Segoe UI" panose="020B0502040204020203" pitchFamily="34" charset="0"/>
              </a:rPr>
              <a:t>for the first 100 features, each addition of a feature can increase a large contribution rate. With the increase of dimension, the increase of contribution rate gradually slows down or even flattens out.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a:solidFill>
                <a:srgbClr val="2A2B2E"/>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200" b="0" i="0">
                <a:solidFill>
                  <a:srgbClr val="2A2B2E"/>
                </a:solidFill>
                <a:effectLst/>
                <a:latin typeface="Segoe UI" panose="020B0502040204020203" pitchFamily="34" charset="0"/>
                <a:cs typeface="Segoe UI" panose="020B0502040204020203" pitchFamily="34" charset="0"/>
              </a:rPr>
              <a:t>The following right figure shows the classification results on the same model after using PCA to retain different numbers of features.</a:t>
            </a:r>
            <a:endParaRPr lang="zh-CN" altLang="en-US" sz="1200">
              <a:latin typeface="Segoe UI" panose="020B0502040204020203" pitchFamily="34" charset="0"/>
              <a:cs typeface="Segoe UI" panose="020B0502040204020203" pitchFamily="34" charset="0"/>
            </a:endParaRPr>
          </a:p>
          <a:p>
            <a:pPr marL="0" lvl="0" indent="0" algn="l" rtl="0">
              <a:spcBef>
                <a:spcPts val="0"/>
              </a:spcBef>
              <a:spcAft>
                <a:spcPts val="0"/>
              </a:spcAft>
              <a:buNone/>
            </a:pPr>
            <a:endParaRPr lang="en-US">
              <a:latin typeface="Segoe UI" panose="020B0502040204020203" pitchFamily="34" charset="0"/>
              <a:cs typeface="Segoe UI" panose="020B0502040204020203" pitchFamily="34" charset="0"/>
            </a:endParaRPr>
          </a:p>
          <a:p>
            <a:pPr marL="0" lvl="0" indent="0" algn="l" rtl="0">
              <a:spcBef>
                <a:spcPts val="0"/>
              </a:spcBef>
              <a:spcAft>
                <a:spcPts val="0"/>
              </a:spcAft>
              <a:buNone/>
            </a:pPr>
            <a:r>
              <a:rPr lang="en-US" altLang="zh-CN">
                <a:latin typeface="Segoe UI" panose="020B0502040204020203" pitchFamily="34" charset="0"/>
                <a:cs typeface="Segoe UI" panose="020B0502040204020203" pitchFamily="34" charset="0"/>
              </a:rPr>
              <a:t>As we can see we chose to retrain [4,8,10,20,40,50,80,100,150,200,300,500] </a:t>
            </a:r>
            <a:r>
              <a:rPr lang="en-US" altLang="zh-CN" b="0" i="0">
                <a:solidFill>
                  <a:srgbClr val="2A2B2E"/>
                </a:solidFill>
                <a:effectLst/>
                <a:latin typeface="Segoe UI" panose="020B0502040204020203" pitchFamily="34" charset="0"/>
                <a:cs typeface="Segoe UI" panose="020B0502040204020203" pitchFamily="34" charset="0"/>
              </a:rPr>
              <a:t>12 kinds of non-arithmetic features for model training. The result reached the maximum accuracy with 50 components.</a:t>
            </a:r>
            <a:endParaRPr lang="en-US">
              <a:latin typeface="Segoe UI" panose="020B0502040204020203" pitchFamily="34" charset="0"/>
              <a:cs typeface="Segoe UI" panose="020B0502040204020203" pitchFamily="34" charset="0"/>
            </a:endParaRPr>
          </a:p>
          <a:p>
            <a:pPr marL="0" lvl="0" indent="0" algn="l" rtl="0">
              <a:spcBef>
                <a:spcPts val="0"/>
              </a:spcBef>
              <a:spcAft>
                <a:spcPts val="0"/>
              </a:spcAft>
              <a:buNone/>
            </a:pPr>
            <a:endParaRPr lang="en-US">
              <a:latin typeface="Segoe UI" panose="020B0502040204020203" pitchFamily="34" charset="0"/>
              <a:cs typeface="Segoe UI" panose="020B0502040204020203" pitchFamily="34" charset="0"/>
            </a:endParaRPr>
          </a:p>
          <a:p>
            <a:pPr marL="0" lvl="0" indent="0" algn="l" rtl="0">
              <a:spcBef>
                <a:spcPts val="0"/>
              </a:spcBef>
              <a:spcAft>
                <a:spcPts val="0"/>
              </a:spcAft>
              <a:buNone/>
            </a:pPr>
            <a:r>
              <a:rPr lang="en-US">
                <a:latin typeface="Segoe UI" panose="020B0502040204020203" pitchFamily="34" charset="0"/>
                <a:cs typeface="Segoe UI" panose="020B0502040204020203" pitchFamily="34" charset="0"/>
              </a:rPr>
              <a:t>We also used NMF to reduce dimensions. </a:t>
            </a:r>
            <a:r>
              <a:rPr lang="en-US" altLang="zh-CN" b="0" i="0">
                <a:solidFill>
                  <a:srgbClr val="2A2B2E"/>
                </a:solidFill>
                <a:effectLst/>
                <a:latin typeface="Segoe UI" panose="020B0502040204020203" pitchFamily="34" charset="0"/>
                <a:cs typeface="Segoe UI" panose="020B0502040204020203" pitchFamily="34" charset="0"/>
              </a:rPr>
              <a:t>However, the results of NMF are not as good as those of PCA. The dimension reduction way of PCA can achieve higher accuracy of the model. Therefore, PCA was used for dimension reduction</a:t>
            </a:r>
            <a:endParaRPr>
              <a:latin typeface="Segoe UI" panose="020B0502040204020203" pitchFamily="34" charset="0"/>
              <a:cs typeface="Segoe UI" panose="020B0502040204020203" pitchFamily="34" charset="0"/>
            </a:endParaRPr>
          </a:p>
        </p:txBody>
      </p:sp>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4889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封面">
  <p:cSld name="封面">
    <p:spTree>
      <p:nvGrpSpPr>
        <p:cNvPr id="1" name="Shape 15"/>
        <p:cNvGrpSpPr/>
        <p:nvPr/>
      </p:nvGrpSpPr>
      <p:grpSpPr>
        <a:xfrm>
          <a:off x="0" y="0"/>
          <a:ext cx="0" cy="0"/>
          <a:chOff x="0" y="0"/>
          <a:chExt cx="0" cy="0"/>
        </a:xfrm>
      </p:grpSpPr>
      <p:pic>
        <p:nvPicPr>
          <p:cNvPr id="16" name="Google Shape;16;p13"/>
          <p:cNvPicPr preferRelativeResize="0"/>
          <p:nvPr/>
        </p:nvPicPr>
        <p:blipFill rotWithShape="1">
          <a:blip r:embed="rId2">
            <a:alphaModFix/>
          </a:blip>
          <a:srcRect t="15620"/>
          <a:stretch/>
        </p:blipFill>
        <p:spPr>
          <a:xfrm>
            <a:off x="542" y="0"/>
            <a:ext cx="12191458" cy="6858000"/>
          </a:xfrm>
          <a:prstGeom prst="rect">
            <a:avLst/>
          </a:prstGeom>
          <a:noFill/>
          <a:ln>
            <a:noFill/>
          </a:ln>
        </p:spPr>
      </p:pic>
      <p:sp>
        <p:nvSpPr>
          <p:cNvPr id="17" name="Google Shape;17;p13"/>
          <p:cNvSpPr/>
          <p:nvPr/>
        </p:nvSpPr>
        <p:spPr>
          <a:xfrm>
            <a:off x="-1" y="-2"/>
            <a:ext cx="12192000" cy="6858001"/>
          </a:xfrm>
          <a:prstGeom prst="rect">
            <a:avLst/>
          </a:prstGeom>
          <a:solidFill>
            <a:srgbClr val="A92D61">
              <a:alpha val="9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3"/>
          <p:cNvSpPr/>
          <p:nvPr/>
        </p:nvSpPr>
        <p:spPr>
          <a:xfrm>
            <a:off x="-1" y="5839362"/>
            <a:ext cx="9163319" cy="1015663"/>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3"/>
          <p:cNvSpPr/>
          <p:nvPr/>
        </p:nvSpPr>
        <p:spPr>
          <a:xfrm>
            <a:off x="278895" y="6196300"/>
            <a:ext cx="2949746" cy="51494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200" b="1" i="0" u="none" strike="noStrike" cap="none">
                <a:solidFill>
                  <a:srgbClr val="D8D8D8"/>
                </a:solidFill>
                <a:latin typeface="Lato"/>
                <a:ea typeface="Lato"/>
                <a:cs typeface="Lato"/>
                <a:sym typeface="Lato"/>
              </a:rPr>
              <a:t>City University of Hong Kong</a:t>
            </a:r>
            <a:endParaRPr/>
          </a:p>
          <a:p>
            <a:pPr marL="0" marR="0" lvl="0" indent="0" algn="l" rtl="0">
              <a:lnSpc>
                <a:spcPct val="120000"/>
              </a:lnSpc>
              <a:spcBef>
                <a:spcPts val="0"/>
              </a:spcBef>
              <a:spcAft>
                <a:spcPts val="0"/>
              </a:spcAft>
              <a:buNone/>
            </a:pPr>
            <a:r>
              <a:rPr lang="en-US" sz="1200" b="0" i="0" u="none" strike="noStrike" cap="none">
                <a:solidFill>
                  <a:srgbClr val="D8D8D8"/>
                </a:solidFill>
                <a:latin typeface="Lato"/>
                <a:ea typeface="Lato"/>
                <a:cs typeface="Lato"/>
                <a:sym typeface="Lato"/>
              </a:rPr>
              <a:t>Tat Chee Avenue, Kowloon, Hong Kong</a:t>
            </a:r>
            <a:endParaRPr/>
          </a:p>
        </p:txBody>
      </p:sp>
      <p:sp>
        <p:nvSpPr>
          <p:cNvPr id="20" name="Google Shape;20;p13"/>
          <p:cNvSpPr txBox="1">
            <a:spLocks noGrp="1"/>
          </p:cNvSpPr>
          <p:nvPr>
            <p:ph type="body" idx="1"/>
          </p:nvPr>
        </p:nvSpPr>
        <p:spPr>
          <a:xfrm>
            <a:off x="958233" y="2597072"/>
            <a:ext cx="10374075" cy="147955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4800"/>
              <a:buNone/>
              <a:defRPr sz="4800">
                <a:solidFill>
                  <a:schemeClr val="lt1"/>
                </a:solidFill>
                <a:latin typeface="Lato Light"/>
                <a:ea typeface="Lato Light"/>
                <a:cs typeface="Lato Light"/>
                <a:sym typeface="Lato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3"/>
          <p:cNvSpPr txBox="1">
            <a:spLocks noGrp="1"/>
          </p:cNvSpPr>
          <p:nvPr>
            <p:ph type="body" idx="2"/>
          </p:nvPr>
        </p:nvSpPr>
        <p:spPr>
          <a:xfrm>
            <a:off x="958232" y="2023985"/>
            <a:ext cx="10374075" cy="52322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latin typeface="Lato Black"/>
                <a:ea typeface="Lato Black"/>
                <a:cs typeface="Lato Black"/>
                <a:sym typeface="Lato Black"/>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3"/>
          <p:cNvSpPr txBox="1">
            <a:spLocks noGrp="1"/>
          </p:cNvSpPr>
          <p:nvPr>
            <p:ph type="body" idx="3"/>
          </p:nvPr>
        </p:nvSpPr>
        <p:spPr>
          <a:xfrm>
            <a:off x="958232" y="4274122"/>
            <a:ext cx="5104733" cy="29707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1600"/>
              <a:buNone/>
              <a:defRPr sz="1600" b="0">
                <a:solidFill>
                  <a:schemeClr val="lt1"/>
                </a:solidFill>
                <a:latin typeface="Lato"/>
                <a:ea typeface="Lato"/>
                <a:cs typeface="Lato"/>
                <a:sym typeface="La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13"/>
          <p:cNvSpPr txBox="1">
            <a:spLocks noGrp="1"/>
          </p:cNvSpPr>
          <p:nvPr>
            <p:ph type="body" idx="4"/>
          </p:nvPr>
        </p:nvSpPr>
        <p:spPr>
          <a:xfrm>
            <a:off x="958231" y="4584551"/>
            <a:ext cx="5104733" cy="29707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1600"/>
              <a:buNone/>
              <a:defRPr sz="1600" b="0">
                <a:solidFill>
                  <a:schemeClr val="lt1"/>
                </a:solidFill>
                <a:latin typeface="Lato"/>
                <a:ea typeface="Lato"/>
                <a:cs typeface="Lato"/>
                <a:sym typeface="La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4" name="Google Shape;24;p13"/>
          <p:cNvGrpSpPr/>
          <p:nvPr/>
        </p:nvGrpSpPr>
        <p:grpSpPr>
          <a:xfrm>
            <a:off x="10049690" y="426081"/>
            <a:ext cx="1412237" cy="852093"/>
            <a:chOff x="10049690" y="426081"/>
            <a:chExt cx="1412237" cy="852093"/>
          </a:xfrm>
        </p:grpSpPr>
        <p:grpSp>
          <p:nvGrpSpPr>
            <p:cNvPr id="25" name="Google Shape;25;p13"/>
            <p:cNvGrpSpPr/>
            <p:nvPr/>
          </p:nvGrpSpPr>
          <p:grpSpPr>
            <a:xfrm>
              <a:off x="10049690" y="426081"/>
              <a:ext cx="1412237" cy="852093"/>
              <a:chOff x="10164588" y="462340"/>
              <a:chExt cx="1332307" cy="803866"/>
            </a:xfrm>
          </p:grpSpPr>
          <p:grpSp>
            <p:nvGrpSpPr>
              <p:cNvPr id="26" name="Google Shape;26;p13"/>
              <p:cNvGrpSpPr/>
              <p:nvPr/>
            </p:nvGrpSpPr>
            <p:grpSpPr>
              <a:xfrm>
                <a:off x="10164588" y="462340"/>
                <a:ext cx="1332307" cy="803866"/>
                <a:chOff x="11006452" y="455658"/>
                <a:chExt cx="1332307" cy="803866"/>
              </a:xfrm>
            </p:grpSpPr>
            <p:sp>
              <p:nvSpPr>
                <p:cNvPr id="27" name="Google Shape;27;p13"/>
                <p:cNvSpPr/>
                <p:nvPr/>
              </p:nvSpPr>
              <p:spPr>
                <a:xfrm>
                  <a:off x="11332306" y="455658"/>
                  <a:ext cx="1006453" cy="624997"/>
                </a:xfrm>
                <a:custGeom>
                  <a:avLst/>
                  <a:gdLst/>
                  <a:ahLst/>
                  <a:cxnLst/>
                  <a:rect l="l" t="t" r="r" b="b"/>
                  <a:pathLst>
                    <a:path w="997078" h="619175" extrusionOk="0">
                      <a:moveTo>
                        <a:pt x="846469" y="618870"/>
                      </a:moveTo>
                      <a:lnTo>
                        <a:pt x="846665" y="618912"/>
                      </a:lnTo>
                      <a:lnTo>
                        <a:pt x="846630" y="619106"/>
                      </a:lnTo>
                      <a:lnTo>
                        <a:pt x="846379" y="619175"/>
                      </a:lnTo>
                      <a:close/>
                      <a:moveTo>
                        <a:pt x="849309" y="609189"/>
                      </a:moveTo>
                      <a:lnTo>
                        <a:pt x="847497" y="619092"/>
                      </a:lnTo>
                      <a:lnTo>
                        <a:pt x="846665" y="618912"/>
                      </a:lnTo>
                      <a:lnTo>
                        <a:pt x="847011" y="617021"/>
                      </a:lnTo>
                      <a:close/>
                      <a:moveTo>
                        <a:pt x="960453" y="1630"/>
                      </a:moveTo>
                      <a:lnTo>
                        <a:pt x="997078" y="105487"/>
                      </a:lnTo>
                      <a:lnTo>
                        <a:pt x="849309" y="609189"/>
                      </a:lnTo>
                      <a:close/>
                      <a:moveTo>
                        <a:pt x="959844" y="233"/>
                      </a:moveTo>
                      <a:lnTo>
                        <a:pt x="847011" y="617021"/>
                      </a:lnTo>
                      <a:lnTo>
                        <a:pt x="846469" y="618870"/>
                      </a:lnTo>
                      <a:lnTo>
                        <a:pt x="0" y="435848"/>
                      </a:lnTo>
                      <a:lnTo>
                        <a:pt x="173062" y="202332"/>
                      </a:lnTo>
                      <a:close/>
                      <a:moveTo>
                        <a:pt x="959884" y="16"/>
                      </a:moveTo>
                      <a:lnTo>
                        <a:pt x="959951" y="206"/>
                      </a:lnTo>
                      <a:lnTo>
                        <a:pt x="959844" y="233"/>
                      </a:lnTo>
                      <a:close/>
                      <a:moveTo>
                        <a:pt x="960751" y="0"/>
                      </a:moveTo>
                      <a:lnTo>
                        <a:pt x="960453" y="1630"/>
                      </a:lnTo>
                      <a:lnTo>
                        <a:pt x="959951" y="206"/>
                      </a:lnTo>
                      <a:close/>
                    </a:path>
                  </a:pathLst>
                </a:cu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Lato"/>
                    <a:ea typeface="Lato"/>
                    <a:cs typeface="Lato"/>
                    <a:sym typeface="Lato"/>
                  </a:endParaRPr>
                </a:p>
              </p:txBody>
            </p:sp>
            <p:sp>
              <p:nvSpPr>
                <p:cNvPr id="28" name="Google Shape;28;p13"/>
                <p:cNvSpPr txBox="1"/>
                <p:nvPr/>
              </p:nvSpPr>
              <p:spPr>
                <a:xfrm>
                  <a:off x="11006452" y="978185"/>
                  <a:ext cx="824842" cy="20005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700" b="0" i="0" u="none" strike="noStrike" cap="none">
                      <a:solidFill>
                        <a:schemeClr val="lt1"/>
                      </a:solidFill>
                      <a:latin typeface="Arial"/>
                      <a:ea typeface="Arial"/>
                      <a:cs typeface="Arial"/>
                      <a:sym typeface="Arial"/>
                    </a:rPr>
                    <a:t>香港城市大學</a:t>
                  </a:r>
                  <a:endParaRPr/>
                </a:p>
              </p:txBody>
            </p:sp>
            <p:sp>
              <p:nvSpPr>
                <p:cNvPr id="29" name="Google Shape;29;p13"/>
                <p:cNvSpPr/>
                <p:nvPr/>
              </p:nvSpPr>
              <p:spPr>
                <a:xfrm>
                  <a:off x="11006452" y="1074858"/>
                  <a:ext cx="1181734" cy="1846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 b="0" i="0" u="none" strike="noStrike" cap="none">
                      <a:solidFill>
                        <a:schemeClr val="lt1"/>
                      </a:solidFill>
                      <a:latin typeface="Lato Light"/>
                      <a:ea typeface="Lato Light"/>
                      <a:cs typeface="Lato Light"/>
                      <a:sym typeface="Lato Light"/>
                    </a:rPr>
                    <a:t>City University of Hong Kong </a:t>
                  </a:r>
                  <a:endParaRPr sz="600" b="0">
                    <a:solidFill>
                      <a:schemeClr val="dk1"/>
                    </a:solidFill>
                    <a:latin typeface="Lato Light"/>
                    <a:ea typeface="Lato Light"/>
                    <a:cs typeface="Lato Light"/>
                    <a:sym typeface="Lato Light"/>
                  </a:endParaRPr>
                </a:p>
              </p:txBody>
            </p:sp>
          </p:grpSp>
          <p:sp>
            <p:nvSpPr>
              <p:cNvPr id="30" name="Google Shape;30;p13"/>
              <p:cNvSpPr/>
              <p:nvPr/>
            </p:nvSpPr>
            <p:spPr>
              <a:xfrm>
                <a:off x="10670212" y="608306"/>
                <a:ext cx="732245" cy="168407"/>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500" b="1" i="1">
                    <a:solidFill>
                      <a:schemeClr val="accent2"/>
                    </a:solidFill>
                    <a:latin typeface="Arial"/>
                    <a:ea typeface="Arial"/>
                    <a:cs typeface="Arial"/>
                    <a:sym typeface="Arial"/>
                  </a:rPr>
                  <a:t>第二届高校模板大赛</a:t>
                </a:r>
                <a:endParaRPr sz="500" b="1" i="1">
                  <a:solidFill>
                    <a:schemeClr val="accent2"/>
                  </a:solidFill>
                  <a:latin typeface="Arial"/>
                  <a:ea typeface="Arial"/>
                  <a:cs typeface="Arial"/>
                  <a:sym typeface="Arial"/>
                </a:endParaRPr>
              </a:p>
            </p:txBody>
          </p:sp>
        </p:grpSp>
        <p:sp>
          <p:nvSpPr>
            <p:cNvPr id="31" name="Google Shape;31;p13"/>
            <p:cNvSpPr/>
            <p:nvPr/>
          </p:nvSpPr>
          <p:spPr>
            <a:xfrm>
              <a:off x="10553302" y="672110"/>
              <a:ext cx="683200" cy="35766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1" i="1">
                  <a:solidFill>
                    <a:schemeClr val="accent2"/>
                  </a:solidFill>
                  <a:latin typeface="Lato Black"/>
                  <a:ea typeface="Lato Black"/>
                  <a:cs typeface="Lato Black"/>
                  <a:sym typeface="Lato Black"/>
                </a:rPr>
                <a:t>CityU</a:t>
              </a:r>
              <a:endParaRPr sz="1600" b="1" i="1">
                <a:solidFill>
                  <a:schemeClr val="accent2"/>
                </a:solidFill>
                <a:latin typeface="Lato Black"/>
                <a:ea typeface="Lato Black"/>
                <a:cs typeface="Lato Black"/>
                <a:sym typeface="Lato Black"/>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287595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目录">
  <p:cSld name="1_目录">
    <p:spTree>
      <p:nvGrpSpPr>
        <p:cNvPr id="1" name="Shape 32"/>
        <p:cNvGrpSpPr/>
        <p:nvPr/>
      </p:nvGrpSpPr>
      <p:grpSpPr>
        <a:xfrm>
          <a:off x="0" y="0"/>
          <a:ext cx="0" cy="0"/>
          <a:chOff x="0" y="0"/>
          <a:chExt cx="0" cy="0"/>
        </a:xfrm>
      </p:grpSpPr>
      <p:pic>
        <p:nvPicPr>
          <p:cNvPr id="33" name="Google Shape;33;p14"/>
          <p:cNvPicPr preferRelativeResize="0"/>
          <p:nvPr/>
        </p:nvPicPr>
        <p:blipFill rotWithShape="1">
          <a:blip r:embed="rId2">
            <a:alphaModFix/>
          </a:blip>
          <a:srcRect r="26221"/>
          <a:stretch/>
        </p:blipFill>
        <p:spPr>
          <a:xfrm flipH="1">
            <a:off x="-7" y="0"/>
            <a:ext cx="7589669" cy="6858000"/>
          </a:xfrm>
          <a:prstGeom prst="rect">
            <a:avLst/>
          </a:prstGeom>
          <a:noFill/>
          <a:ln>
            <a:noFill/>
          </a:ln>
        </p:spPr>
      </p:pic>
      <p:sp>
        <p:nvSpPr>
          <p:cNvPr id="34" name="Google Shape;34;p14"/>
          <p:cNvSpPr/>
          <p:nvPr/>
        </p:nvSpPr>
        <p:spPr>
          <a:xfrm rot="-5400000" flipH="1">
            <a:off x="2916676" y="-2420614"/>
            <a:ext cx="6358649" cy="12192001"/>
          </a:xfrm>
          <a:custGeom>
            <a:avLst/>
            <a:gdLst/>
            <a:ahLst/>
            <a:cxnLst/>
            <a:rect l="l" t="t" r="r" b="b"/>
            <a:pathLst>
              <a:path w="6358649" h="12192001" extrusionOk="0">
                <a:moveTo>
                  <a:pt x="0" y="12192001"/>
                </a:moveTo>
                <a:lnTo>
                  <a:pt x="6358649" y="12192001"/>
                </a:lnTo>
                <a:lnTo>
                  <a:pt x="6358649" y="0"/>
                </a:lnTo>
                <a:lnTo>
                  <a:pt x="505886" y="0"/>
                </a:lnTo>
                <a:lnTo>
                  <a:pt x="0" y="12192001"/>
                </a:lnTo>
                <a:close/>
              </a:path>
            </a:pathLst>
          </a:custGeom>
          <a:solidFill>
            <a:srgbClr val="F2F2F2">
              <a:alpha val="9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35;p14"/>
          <p:cNvSpPr/>
          <p:nvPr/>
        </p:nvSpPr>
        <p:spPr>
          <a:xfrm rot="-5400000" flipH="1">
            <a:off x="5593378" y="-5593379"/>
            <a:ext cx="1005238" cy="12192001"/>
          </a:xfrm>
          <a:custGeom>
            <a:avLst/>
            <a:gdLst/>
            <a:ahLst/>
            <a:cxnLst/>
            <a:rect l="l" t="t" r="r" b="b"/>
            <a:pathLst>
              <a:path w="1005238" h="12192001" extrusionOk="0">
                <a:moveTo>
                  <a:pt x="0" y="0"/>
                </a:moveTo>
                <a:lnTo>
                  <a:pt x="1" y="12192001"/>
                </a:lnTo>
                <a:lnTo>
                  <a:pt x="499352" y="12192001"/>
                </a:lnTo>
                <a:lnTo>
                  <a:pt x="1005238"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14"/>
          <p:cNvSpPr/>
          <p:nvPr/>
        </p:nvSpPr>
        <p:spPr>
          <a:xfrm>
            <a:off x="0" y="6235700"/>
            <a:ext cx="12192000" cy="622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37;p14"/>
          <p:cNvSpPr/>
          <p:nvPr/>
        </p:nvSpPr>
        <p:spPr>
          <a:xfrm>
            <a:off x="704850" y="6253500"/>
            <a:ext cx="3949700" cy="275781"/>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7F7F7F"/>
              </a:buClr>
              <a:buSzPts val="1100"/>
              <a:buFont typeface="Lato"/>
              <a:buNone/>
            </a:pPr>
            <a:r>
              <a:rPr lang="en-US" sz="1100" b="1" i="0">
                <a:solidFill>
                  <a:srgbClr val="7F7F7F"/>
                </a:solidFill>
                <a:latin typeface="Lato"/>
                <a:ea typeface="Lato"/>
                <a:cs typeface="Lato"/>
                <a:sym typeface="Lato"/>
              </a:rPr>
              <a:t>City University of Hong Kong </a:t>
            </a:r>
            <a:r>
              <a:rPr lang="en-US" sz="1100" b="0" i="0">
                <a:solidFill>
                  <a:schemeClr val="dk2"/>
                </a:solidFill>
                <a:latin typeface="Lato Light"/>
                <a:ea typeface="Lato Light"/>
                <a:cs typeface="Lato Light"/>
                <a:sym typeface="Lato Light"/>
              </a:rPr>
              <a:t>|  </a:t>
            </a:r>
            <a:r>
              <a:rPr lang="en-US" sz="1100" b="0" i="0">
                <a:solidFill>
                  <a:srgbClr val="7F7F7F"/>
                </a:solidFill>
                <a:latin typeface="Lato Light"/>
                <a:ea typeface="Lato Light"/>
                <a:cs typeface="Lato Light"/>
                <a:sym typeface="Lato Light"/>
              </a:rPr>
              <a:t>www.cityu.edu.hk</a:t>
            </a:r>
            <a:endParaRPr/>
          </a:p>
        </p:txBody>
      </p:sp>
      <p:grpSp>
        <p:nvGrpSpPr>
          <p:cNvPr id="38" name="Google Shape;38;p14"/>
          <p:cNvGrpSpPr/>
          <p:nvPr/>
        </p:nvGrpSpPr>
        <p:grpSpPr>
          <a:xfrm>
            <a:off x="10076250" y="6312401"/>
            <a:ext cx="1330786" cy="233551"/>
            <a:chOff x="10076250" y="6312401"/>
            <a:chExt cx="1330786" cy="233551"/>
          </a:xfrm>
        </p:grpSpPr>
        <p:sp>
          <p:nvSpPr>
            <p:cNvPr id="39" name="Google Shape;39;p14"/>
            <p:cNvSpPr/>
            <p:nvPr/>
          </p:nvSpPr>
          <p:spPr>
            <a:xfrm>
              <a:off x="10076250" y="6314598"/>
              <a:ext cx="231353" cy="229434"/>
            </a:xfrm>
            <a:custGeom>
              <a:avLst/>
              <a:gdLst/>
              <a:ahLst/>
              <a:cxnLst/>
              <a:rect l="l" t="t" r="r" b="b"/>
              <a:pathLst>
                <a:path w="561" h="557" extrusionOk="0">
                  <a:moveTo>
                    <a:pt x="561" y="280"/>
                  </a:moveTo>
                  <a:cubicBezTo>
                    <a:pt x="561" y="414"/>
                    <a:pt x="468" y="525"/>
                    <a:pt x="343" y="553"/>
                  </a:cubicBezTo>
                  <a:lnTo>
                    <a:pt x="343" y="320"/>
                  </a:lnTo>
                  <a:lnTo>
                    <a:pt x="410" y="320"/>
                  </a:lnTo>
                  <a:lnTo>
                    <a:pt x="410" y="243"/>
                  </a:lnTo>
                  <a:lnTo>
                    <a:pt x="342" y="243"/>
                  </a:lnTo>
                  <a:lnTo>
                    <a:pt x="342" y="225"/>
                  </a:lnTo>
                  <a:cubicBezTo>
                    <a:pt x="342" y="192"/>
                    <a:pt x="357" y="165"/>
                    <a:pt x="391" y="165"/>
                  </a:cubicBezTo>
                  <a:cubicBezTo>
                    <a:pt x="405" y="165"/>
                    <a:pt x="416" y="167"/>
                    <a:pt x="425" y="170"/>
                  </a:cubicBezTo>
                  <a:lnTo>
                    <a:pt x="430" y="89"/>
                  </a:lnTo>
                  <a:cubicBezTo>
                    <a:pt x="415" y="84"/>
                    <a:pt x="397" y="82"/>
                    <a:pt x="373" y="82"/>
                  </a:cubicBezTo>
                  <a:cubicBezTo>
                    <a:pt x="343" y="82"/>
                    <a:pt x="306" y="91"/>
                    <a:pt x="280" y="116"/>
                  </a:cubicBezTo>
                  <a:cubicBezTo>
                    <a:pt x="249" y="143"/>
                    <a:pt x="237" y="189"/>
                    <a:pt x="237" y="229"/>
                  </a:cubicBezTo>
                  <a:lnTo>
                    <a:pt x="237" y="243"/>
                  </a:lnTo>
                  <a:lnTo>
                    <a:pt x="192" y="243"/>
                  </a:lnTo>
                  <a:lnTo>
                    <a:pt x="192" y="320"/>
                  </a:lnTo>
                  <a:lnTo>
                    <a:pt x="237" y="320"/>
                  </a:lnTo>
                  <a:lnTo>
                    <a:pt x="237" y="557"/>
                  </a:lnTo>
                  <a:cubicBezTo>
                    <a:pt x="103" y="536"/>
                    <a:pt x="0" y="420"/>
                    <a:pt x="0" y="280"/>
                  </a:cubicBezTo>
                  <a:cubicBezTo>
                    <a:pt x="0" y="125"/>
                    <a:pt x="126" y="0"/>
                    <a:pt x="280" y="0"/>
                  </a:cubicBezTo>
                  <a:cubicBezTo>
                    <a:pt x="435" y="0"/>
                    <a:pt x="561" y="125"/>
                    <a:pt x="561" y="28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4"/>
            <p:cNvSpPr/>
            <p:nvPr/>
          </p:nvSpPr>
          <p:spPr>
            <a:xfrm>
              <a:off x="10442728" y="6314598"/>
              <a:ext cx="231353" cy="231354"/>
            </a:xfrm>
            <a:custGeom>
              <a:avLst/>
              <a:gdLst/>
              <a:ahLst/>
              <a:cxnLst/>
              <a:rect l="l" t="t" r="r" b="b"/>
              <a:pathLst>
                <a:path w="12800" h="12800" extrusionOk="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2954" y="8674"/>
                  </a:moveTo>
                  <a:cubicBezTo>
                    <a:pt x="3064" y="8688"/>
                    <a:pt x="3177" y="8696"/>
                    <a:pt x="3291" y="8696"/>
                  </a:cubicBezTo>
                  <a:cubicBezTo>
                    <a:pt x="3954" y="8697"/>
                    <a:pt x="4564" y="8458"/>
                    <a:pt x="5047" y="8056"/>
                  </a:cubicBezTo>
                  <a:cubicBezTo>
                    <a:pt x="4428" y="8042"/>
                    <a:pt x="3906" y="7604"/>
                    <a:pt x="3727" y="7004"/>
                  </a:cubicBezTo>
                  <a:cubicBezTo>
                    <a:pt x="3813" y="7022"/>
                    <a:pt x="3902" y="7032"/>
                    <a:pt x="3992" y="7033"/>
                  </a:cubicBezTo>
                  <a:cubicBezTo>
                    <a:pt x="4122" y="7034"/>
                    <a:pt x="4246" y="7016"/>
                    <a:pt x="4365" y="6982"/>
                  </a:cubicBezTo>
                  <a:cubicBezTo>
                    <a:pt x="3718" y="6839"/>
                    <a:pt x="3230" y="6225"/>
                    <a:pt x="3230" y="5494"/>
                  </a:cubicBezTo>
                  <a:lnTo>
                    <a:pt x="3230" y="5475"/>
                  </a:lnTo>
                  <a:cubicBezTo>
                    <a:pt x="3421" y="5590"/>
                    <a:pt x="3639" y="5660"/>
                    <a:pt x="3871" y="5670"/>
                  </a:cubicBezTo>
                  <a:cubicBezTo>
                    <a:pt x="3492" y="5396"/>
                    <a:pt x="3242" y="4931"/>
                    <a:pt x="3242" y="4407"/>
                  </a:cubicBezTo>
                  <a:cubicBezTo>
                    <a:pt x="3242" y="4130"/>
                    <a:pt x="3312" y="3872"/>
                    <a:pt x="3434" y="3651"/>
                  </a:cubicBezTo>
                  <a:cubicBezTo>
                    <a:pt x="4131" y="4573"/>
                    <a:pt x="5174" y="5185"/>
                    <a:pt x="6348" y="5261"/>
                  </a:cubicBezTo>
                  <a:cubicBezTo>
                    <a:pt x="6324" y="5151"/>
                    <a:pt x="6312" y="5037"/>
                    <a:pt x="6312" y="4920"/>
                  </a:cubicBezTo>
                  <a:cubicBezTo>
                    <a:pt x="6312" y="4093"/>
                    <a:pt x="6945" y="3433"/>
                    <a:pt x="7725" y="3446"/>
                  </a:cubicBezTo>
                  <a:cubicBezTo>
                    <a:pt x="8132" y="3453"/>
                    <a:pt x="8500" y="3640"/>
                    <a:pt x="8758" y="3933"/>
                  </a:cubicBezTo>
                  <a:cubicBezTo>
                    <a:pt x="9080" y="3871"/>
                    <a:pt x="9382" y="3753"/>
                    <a:pt x="9655" y="3587"/>
                  </a:cubicBezTo>
                  <a:cubicBezTo>
                    <a:pt x="9550" y="3932"/>
                    <a:pt x="9325" y="4219"/>
                    <a:pt x="9033" y="4399"/>
                  </a:cubicBezTo>
                  <a:cubicBezTo>
                    <a:pt x="9320" y="4367"/>
                    <a:pt x="9592" y="4291"/>
                    <a:pt x="9846" y="4177"/>
                  </a:cubicBezTo>
                  <a:cubicBezTo>
                    <a:pt x="9656" y="4472"/>
                    <a:pt x="9416" y="4730"/>
                    <a:pt x="9140" y="4936"/>
                  </a:cubicBezTo>
                  <a:cubicBezTo>
                    <a:pt x="9143" y="5000"/>
                    <a:pt x="9144" y="5064"/>
                    <a:pt x="9144" y="5128"/>
                  </a:cubicBezTo>
                  <a:cubicBezTo>
                    <a:pt x="9144" y="7091"/>
                    <a:pt x="7721" y="9354"/>
                    <a:pt x="5121" y="9353"/>
                  </a:cubicBezTo>
                  <a:cubicBezTo>
                    <a:pt x="4323" y="9354"/>
                    <a:pt x="3579" y="9104"/>
                    <a:pt x="2954" y="8674"/>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4"/>
            <p:cNvSpPr/>
            <p:nvPr/>
          </p:nvSpPr>
          <p:spPr>
            <a:xfrm>
              <a:off x="10809206" y="6312997"/>
              <a:ext cx="231353" cy="231040"/>
            </a:xfrm>
            <a:custGeom>
              <a:avLst/>
              <a:gdLst/>
              <a:ahLst/>
              <a:cxnLst/>
              <a:rect l="l" t="t" r="r" b="b"/>
              <a:pathLst>
                <a:path w="600727" h="599913" extrusionOk="0">
                  <a:moveTo>
                    <a:pt x="223001" y="363277"/>
                  </a:moveTo>
                  <a:cubicBezTo>
                    <a:pt x="228705" y="361377"/>
                    <a:pt x="234928" y="361377"/>
                    <a:pt x="240229" y="363680"/>
                  </a:cubicBezTo>
                  <a:cubicBezTo>
                    <a:pt x="251292" y="368286"/>
                    <a:pt x="254980" y="380722"/>
                    <a:pt x="248066" y="391776"/>
                  </a:cubicBezTo>
                  <a:cubicBezTo>
                    <a:pt x="241151" y="402369"/>
                    <a:pt x="226862" y="406975"/>
                    <a:pt x="215799" y="402369"/>
                  </a:cubicBezTo>
                  <a:cubicBezTo>
                    <a:pt x="205197" y="397303"/>
                    <a:pt x="201970" y="384867"/>
                    <a:pt x="208884" y="374274"/>
                  </a:cubicBezTo>
                  <a:cubicBezTo>
                    <a:pt x="212111" y="368977"/>
                    <a:pt x="217297" y="365177"/>
                    <a:pt x="223001" y="363277"/>
                  </a:cubicBezTo>
                  <a:close/>
                  <a:moveTo>
                    <a:pt x="266976" y="352625"/>
                  </a:moveTo>
                  <a:cubicBezTo>
                    <a:pt x="271126" y="354008"/>
                    <a:pt x="272970" y="358617"/>
                    <a:pt x="270665" y="362765"/>
                  </a:cubicBezTo>
                  <a:cubicBezTo>
                    <a:pt x="267898" y="367374"/>
                    <a:pt x="262827" y="369217"/>
                    <a:pt x="258217" y="367374"/>
                  </a:cubicBezTo>
                  <a:cubicBezTo>
                    <a:pt x="254067" y="365530"/>
                    <a:pt x="252684" y="360921"/>
                    <a:pt x="255450" y="356773"/>
                  </a:cubicBezTo>
                  <a:cubicBezTo>
                    <a:pt x="257756" y="352625"/>
                    <a:pt x="262827" y="350782"/>
                    <a:pt x="266976" y="352625"/>
                  </a:cubicBezTo>
                  <a:close/>
                  <a:moveTo>
                    <a:pt x="248086" y="313386"/>
                  </a:moveTo>
                  <a:cubicBezTo>
                    <a:pt x="222785" y="315737"/>
                    <a:pt x="198845" y="330582"/>
                    <a:pt x="188128" y="352677"/>
                  </a:cubicBezTo>
                  <a:cubicBezTo>
                    <a:pt x="173378" y="382598"/>
                    <a:pt x="187667" y="415740"/>
                    <a:pt x="221316" y="426327"/>
                  </a:cubicBezTo>
                  <a:cubicBezTo>
                    <a:pt x="256347" y="437835"/>
                    <a:pt x="297371" y="420343"/>
                    <a:pt x="311660" y="388122"/>
                  </a:cubicBezTo>
                  <a:cubicBezTo>
                    <a:pt x="325949" y="356820"/>
                    <a:pt x="307973" y="324138"/>
                    <a:pt x="273402" y="315392"/>
                  </a:cubicBezTo>
                  <a:cubicBezTo>
                    <a:pt x="265105" y="313206"/>
                    <a:pt x="256520" y="312602"/>
                    <a:pt x="248086" y="313386"/>
                  </a:cubicBezTo>
                  <a:close/>
                  <a:moveTo>
                    <a:pt x="250355" y="279948"/>
                  </a:moveTo>
                  <a:cubicBezTo>
                    <a:pt x="320418" y="273044"/>
                    <a:pt x="380801" y="304345"/>
                    <a:pt x="385411" y="350376"/>
                  </a:cubicBezTo>
                  <a:cubicBezTo>
                    <a:pt x="390020" y="396407"/>
                    <a:pt x="336551" y="439216"/>
                    <a:pt x="266488" y="446121"/>
                  </a:cubicBezTo>
                  <a:cubicBezTo>
                    <a:pt x="196425" y="453025"/>
                    <a:pt x="136042" y="421724"/>
                    <a:pt x="131432" y="375693"/>
                  </a:cubicBezTo>
                  <a:cubicBezTo>
                    <a:pt x="126823" y="329662"/>
                    <a:pt x="179831" y="286853"/>
                    <a:pt x="250355" y="279948"/>
                  </a:cubicBezTo>
                  <a:close/>
                  <a:moveTo>
                    <a:pt x="388651" y="187386"/>
                  </a:moveTo>
                  <a:cubicBezTo>
                    <a:pt x="381275" y="189228"/>
                    <a:pt x="376204" y="196594"/>
                    <a:pt x="378048" y="203961"/>
                  </a:cubicBezTo>
                  <a:cubicBezTo>
                    <a:pt x="379431" y="211328"/>
                    <a:pt x="386807" y="216392"/>
                    <a:pt x="394645" y="214550"/>
                  </a:cubicBezTo>
                  <a:cubicBezTo>
                    <a:pt x="403405" y="212709"/>
                    <a:pt x="413086" y="215471"/>
                    <a:pt x="420002" y="222838"/>
                  </a:cubicBezTo>
                  <a:cubicBezTo>
                    <a:pt x="426456" y="230204"/>
                    <a:pt x="428300" y="240333"/>
                    <a:pt x="425534" y="249081"/>
                  </a:cubicBezTo>
                  <a:cubicBezTo>
                    <a:pt x="423229" y="256448"/>
                    <a:pt x="426917" y="264275"/>
                    <a:pt x="434294" y="266577"/>
                  </a:cubicBezTo>
                  <a:cubicBezTo>
                    <a:pt x="441670" y="268879"/>
                    <a:pt x="449508" y="264735"/>
                    <a:pt x="451813" y="257368"/>
                  </a:cubicBezTo>
                  <a:cubicBezTo>
                    <a:pt x="457807" y="239412"/>
                    <a:pt x="454118" y="219154"/>
                    <a:pt x="440748" y="203961"/>
                  </a:cubicBezTo>
                  <a:cubicBezTo>
                    <a:pt x="426917" y="189228"/>
                    <a:pt x="407093" y="183703"/>
                    <a:pt x="388651" y="187386"/>
                  </a:cubicBezTo>
                  <a:close/>
                  <a:moveTo>
                    <a:pt x="266759" y="177078"/>
                  </a:moveTo>
                  <a:cubicBezTo>
                    <a:pt x="236828" y="176538"/>
                    <a:pt x="191790" y="200278"/>
                    <a:pt x="151680" y="240333"/>
                  </a:cubicBezTo>
                  <a:cubicBezTo>
                    <a:pt x="112031" y="279928"/>
                    <a:pt x="88518" y="322286"/>
                    <a:pt x="88518" y="358658"/>
                  </a:cubicBezTo>
                  <a:cubicBezTo>
                    <a:pt x="88518" y="428641"/>
                    <a:pt x="178420" y="471459"/>
                    <a:pt x="266478" y="471459"/>
                  </a:cubicBezTo>
                  <a:cubicBezTo>
                    <a:pt x="381736" y="471459"/>
                    <a:pt x="458268" y="404700"/>
                    <a:pt x="458268" y="351292"/>
                  </a:cubicBezTo>
                  <a:cubicBezTo>
                    <a:pt x="458268" y="319524"/>
                    <a:pt x="431067" y="301107"/>
                    <a:pt x="406632" y="293741"/>
                  </a:cubicBezTo>
                  <a:cubicBezTo>
                    <a:pt x="400638" y="291899"/>
                    <a:pt x="396950" y="290518"/>
                    <a:pt x="399716" y="282691"/>
                  </a:cubicBezTo>
                  <a:cubicBezTo>
                    <a:pt x="406632" y="265656"/>
                    <a:pt x="407554" y="251383"/>
                    <a:pt x="400177" y="240794"/>
                  </a:cubicBezTo>
                  <a:cubicBezTo>
                    <a:pt x="386346" y="220996"/>
                    <a:pt x="348542" y="222377"/>
                    <a:pt x="305665" y="240333"/>
                  </a:cubicBezTo>
                  <a:cubicBezTo>
                    <a:pt x="305665" y="240333"/>
                    <a:pt x="291834" y="246319"/>
                    <a:pt x="295523" y="235269"/>
                  </a:cubicBezTo>
                  <a:cubicBezTo>
                    <a:pt x="301977" y="214090"/>
                    <a:pt x="301055" y="196134"/>
                    <a:pt x="290912" y="186005"/>
                  </a:cubicBezTo>
                  <a:cubicBezTo>
                    <a:pt x="285034" y="180135"/>
                    <a:pt x="276736" y="177257"/>
                    <a:pt x="266759" y="177078"/>
                  </a:cubicBezTo>
                  <a:close/>
                  <a:moveTo>
                    <a:pt x="405364" y="128778"/>
                  </a:moveTo>
                  <a:cubicBezTo>
                    <a:pt x="395769" y="128339"/>
                    <a:pt x="386116" y="129144"/>
                    <a:pt x="376665" y="131216"/>
                  </a:cubicBezTo>
                  <a:cubicBezTo>
                    <a:pt x="367905" y="133058"/>
                    <a:pt x="362373" y="141806"/>
                    <a:pt x="364217" y="150554"/>
                  </a:cubicBezTo>
                  <a:cubicBezTo>
                    <a:pt x="366061" y="159301"/>
                    <a:pt x="374820" y="164826"/>
                    <a:pt x="383580" y="162985"/>
                  </a:cubicBezTo>
                  <a:cubicBezTo>
                    <a:pt x="410320" y="156999"/>
                    <a:pt x="439365" y="165287"/>
                    <a:pt x="459190" y="187386"/>
                  </a:cubicBezTo>
                  <a:cubicBezTo>
                    <a:pt x="479014" y="209486"/>
                    <a:pt x="484546" y="238952"/>
                    <a:pt x="475787" y="265195"/>
                  </a:cubicBezTo>
                  <a:cubicBezTo>
                    <a:pt x="473021" y="273943"/>
                    <a:pt x="477631" y="282691"/>
                    <a:pt x="486391" y="285453"/>
                  </a:cubicBezTo>
                  <a:cubicBezTo>
                    <a:pt x="494689" y="288216"/>
                    <a:pt x="503910" y="283612"/>
                    <a:pt x="506676" y="275324"/>
                  </a:cubicBezTo>
                  <a:cubicBezTo>
                    <a:pt x="518663" y="238492"/>
                    <a:pt x="511286" y="196594"/>
                    <a:pt x="483163" y="165747"/>
                  </a:cubicBezTo>
                  <a:cubicBezTo>
                    <a:pt x="462416" y="142612"/>
                    <a:pt x="434149" y="130094"/>
                    <a:pt x="405364" y="128778"/>
                  </a:cubicBezTo>
                  <a:close/>
                  <a:moveTo>
                    <a:pt x="300594" y="0"/>
                  </a:moveTo>
                  <a:cubicBezTo>
                    <a:pt x="466566" y="0"/>
                    <a:pt x="600727" y="134439"/>
                    <a:pt x="600727" y="300186"/>
                  </a:cubicBezTo>
                  <a:cubicBezTo>
                    <a:pt x="600727" y="465934"/>
                    <a:pt x="466566" y="599913"/>
                    <a:pt x="300594" y="599913"/>
                  </a:cubicBezTo>
                  <a:cubicBezTo>
                    <a:pt x="134622" y="599913"/>
                    <a:pt x="0" y="465934"/>
                    <a:pt x="0" y="300186"/>
                  </a:cubicBezTo>
                  <a:cubicBezTo>
                    <a:pt x="0" y="134439"/>
                    <a:pt x="134622" y="0"/>
                    <a:pt x="300594"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4"/>
            <p:cNvSpPr/>
            <p:nvPr/>
          </p:nvSpPr>
          <p:spPr>
            <a:xfrm>
              <a:off x="11175683" y="6312401"/>
              <a:ext cx="231353" cy="231354"/>
            </a:xfrm>
            <a:custGeom>
              <a:avLst/>
              <a:gdLst/>
              <a:ahLst/>
              <a:cxnLst/>
              <a:rect l="l" t="t" r="r" b="b"/>
              <a:pathLst>
                <a:path w="10474" h="10474" extrusionOk="0">
                  <a:moveTo>
                    <a:pt x="7268" y="5233"/>
                  </a:moveTo>
                  <a:cubicBezTo>
                    <a:pt x="7140" y="5233"/>
                    <a:pt x="7029" y="5344"/>
                    <a:pt x="7029" y="5480"/>
                  </a:cubicBezTo>
                  <a:cubicBezTo>
                    <a:pt x="7029" y="5591"/>
                    <a:pt x="7140" y="5702"/>
                    <a:pt x="7268" y="5702"/>
                  </a:cubicBezTo>
                  <a:cubicBezTo>
                    <a:pt x="7438" y="5702"/>
                    <a:pt x="7566" y="5591"/>
                    <a:pt x="7566" y="5480"/>
                  </a:cubicBezTo>
                  <a:cubicBezTo>
                    <a:pt x="7566" y="5344"/>
                    <a:pt x="7438" y="5233"/>
                    <a:pt x="7268" y="5233"/>
                  </a:cubicBezTo>
                  <a:close/>
                  <a:moveTo>
                    <a:pt x="3454" y="3484"/>
                  </a:moveTo>
                  <a:cubicBezTo>
                    <a:pt x="3274" y="3484"/>
                    <a:pt x="3087" y="3594"/>
                    <a:pt x="3087" y="3782"/>
                  </a:cubicBezTo>
                  <a:cubicBezTo>
                    <a:pt x="3087" y="3961"/>
                    <a:pt x="3274" y="4081"/>
                    <a:pt x="3454" y="4081"/>
                  </a:cubicBezTo>
                  <a:cubicBezTo>
                    <a:pt x="3624" y="4081"/>
                    <a:pt x="3761" y="3961"/>
                    <a:pt x="3761" y="3782"/>
                  </a:cubicBezTo>
                  <a:cubicBezTo>
                    <a:pt x="3761" y="3594"/>
                    <a:pt x="3624" y="3484"/>
                    <a:pt x="3454" y="3484"/>
                  </a:cubicBezTo>
                  <a:close/>
                  <a:moveTo>
                    <a:pt x="7805" y="7400"/>
                  </a:moveTo>
                  <a:lnTo>
                    <a:pt x="7976" y="8014"/>
                  </a:lnTo>
                  <a:lnTo>
                    <a:pt x="7328" y="7648"/>
                  </a:lnTo>
                  <a:cubicBezTo>
                    <a:pt x="7080" y="7699"/>
                    <a:pt x="6841" y="7775"/>
                    <a:pt x="6594" y="7775"/>
                  </a:cubicBezTo>
                  <a:cubicBezTo>
                    <a:pt x="5450" y="7775"/>
                    <a:pt x="4546" y="6990"/>
                    <a:pt x="4546" y="6018"/>
                  </a:cubicBezTo>
                  <a:cubicBezTo>
                    <a:pt x="4546" y="5045"/>
                    <a:pt x="5450" y="4260"/>
                    <a:pt x="6594" y="4260"/>
                  </a:cubicBezTo>
                  <a:cubicBezTo>
                    <a:pt x="7677" y="4260"/>
                    <a:pt x="8650" y="5045"/>
                    <a:pt x="8650" y="6018"/>
                  </a:cubicBezTo>
                  <a:cubicBezTo>
                    <a:pt x="8650" y="6564"/>
                    <a:pt x="8283" y="7050"/>
                    <a:pt x="7805" y="7400"/>
                  </a:cubicBezTo>
                  <a:close/>
                  <a:moveTo>
                    <a:pt x="4247" y="6564"/>
                  </a:moveTo>
                  <a:cubicBezTo>
                    <a:pt x="3931" y="6564"/>
                    <a:pt x="3701" y="6513"/>
                    <a:pt x="3402" y="6427"/>
                  </a:cubicBezTo>
                  <a:lnTo>
                    <a:pt x="2541" y="6863"/>
                  </a:lnTo>
                  <a:lnTo>
                    <a:pt x="2788" y="6129"/>
                  </a:lnTo>
                  <a:cubicBezTo>
                    <a:pt x="2182" y="5702"/>
                    <a:pt x="1824" y="5165"/>
                    <a:pt x="1824" y="4507"/>
                  </a:cubicBezTo>
                  <a:cubicBezTo>
                    <a:pt x="1824" y="3347"/>
                    <a:pt x="2916" y="2460"/>
                    <a:pt x="4247" y="2460"/>
                  </a:cubicBezTo>
                  <a:cubicBezTo>
                    <a:pt x="5425" y="2460"/>
                    <a:pt x="6474" y="3159"/>
                    <a:pt x="6679" y="4149"/>
                  </a:cubicBezTo>
                  <a:cubicBezTo>
                    <a:pt x="6594" y="4132"/>
                    <a:pt x="6517" y="4124"/>
                    <a:pt x="6449" y="4124"/>
                  </a:cubicBezTo>
                  <a:cubicBezTo>
                    <a:pt x="5288" y="4124"/>
                    <a:pt x="4392" y="4994"/>
                    <a:pt x="4392" y="6043"/>
                  </a:cubicBezTo>
                  <a:cubicBezTo>
                    <a:pt x="4392" y="6223"/>
                    <a:pt x="4418" y="6385"/>
                    <a:pt x="4461" y="6555"/>
                  </a:cubicBezTo>
                  <a:cubicBezTo>
                    <a:pt x="4392" y="6564"/>
                    <a:pt x="4315" y="6564"/>
                    <a:pt x="4247" y="6564"/>
                  </a:cubicBezTo>
                  <a:close/>
                  <a:moveTo>
                    <a:pt x="5237" y="0"/>
                  </a:moveTo>
                  <a:cubicBezTo>
                    <a:pt x="2345" y="0"/>
                    <a:pt x="0" y="2345"/>
                    <a:pt x="0" y="5237"/>
                  </a:cubicBezTo>
                  <a:cubicBezTo>
                    <a:pt x="0" y="8129"/>
                    <a:pt x="2345" y="10474"/>
                    <a:pt x="5237" y="10474"/>
                  </a:cubicBezTo>
                  <a:cubicBezTo>
                    <a:pt x="8129" y="10474"/>
                    <a:pt x="10474" y="8129"/>
                    <a:pt x="10474" y="5237"/>
                  </a:cubicBezTo>
                  <a:cubicBezTo>
                    <a:pt x="10474" y="2345"/>
                    <a:pt x="8129" y="0"/>
                    <a:pt x="5237" y="0"/>
                  </a:cubicBezTo>
                  <a:close/>
                  <a:moveTo>
                    <a:pt x="5143" y="4081"/>
                  </a:moveTo>
                  <a:cubicBezTo>
                    <a:pt x="5331" y="4081"/>
                    <a:pt x="5450" y="3961"/>
                    <a:pt x="5450" y="3782"/>
                  </a:cubicBezTo>
                  <a:cubicBezTo>
                    <a:pt x="5450" y="3594"/>
                    <a:pt x="5331" y="3484"/>
                    <a:pt x="5143" y="3484"/>
                  </a:cubicBezTo>
                  <a:cubicBezTo>
                    <a:pt x="4964" y="3484"/>
                    <a:pt x="4793" y="3594"/>
                    <a:pt x="4793" y="3782"/>
                  </a:cubicBezTo>
                  <a:cubicBezTo>
                    <a:pt x="4793" y="3961"/>
                    <a:pt x="4964" y="4081"/>
                    <a:pt x="5143" y="4081"/>
                  </a:cubicBezTo>
                  <a:close/>
                  <a:moveTo>
                    <a:pt x="5928" y="5233"/>
                  </a:moveTo>
                  <a:cubicBezTo>
                    <a:pt x="5809" y="5233"/>
                    <a:pt x="5689" y="5344"/>
                    <a:pt x="5689" y="5480"/>
                  </a:cubicBezTo>
                  <a:cubicBezTo>
                    <a:pt x="5689" y="5591"/>
                    <a:pt x="5809" y="5702"/>
                    <a:pt x="5928" y="5702"/>
                  </a:cubicBezTo>
                  <a:cubicBezTo>
                    <a:pt x="6107" y="5702"/>
                    <a:pt x="6235" y="5591"/>
                    <a:pt x="6235" y="5480"/>
                  </a:cubicBezTo>
                  <a:cubicBezTo>
                    <a:pt x="6235" y="5344"/>
                    <a:pt x="6107" y="5233"/>
                    <a:pt x="5928" y="5233"/>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转折页">
  <p:cSld name="转折页">
    <p:spTree>
      <p:nvGrpSpPr>
        <p:cNvPr id="1" name="Shape 43"/>
        <p:cNvGrpSpPr/>
        <p:nvPr/>
      </p:nvGrpSpPr>
      <p:grpSpPr>
        <a:xfrm>
          <a:off x="0" y="0"/>
          <a:ext cx="0" cy="0"/>
          <a:chOff x="0" y="0"/>
          <a:chExt cx="0" cy="0"/>
        </a:xfrm>
      </p:grpSpPr>
      <p:pic>
        <p:nvPicPr>
          <p:cNvPr id="44" name="Google Shape;44;p15"/>
          <p:cNvPicPr preferRelativeResize="0"/>
          <p:nvPr/>
        </p:nvPicPr>
        <p:blipFill rotWithShape="1">
          <a:blip r:embed="rId2">
            <a:alphaModFix/>
          </a:blip>
          <a:srcRect b="15710"/>
          <a:stretch/>
        </p:blipFill>
        <p:spPr>
          <a:xfrm>
            <a:off x="0" y="-3"/>
            <a:ext cx="12192000" cy="6858002"/>
          </a:xfrm>
          <a:prstGeom prst="rect">
            <a:avLst/>
          </a:prstGeom>
          <a:noFill/>
          <a:ln>
            <a:noFill/>
          </a:ln>
        </p:spPr>
      </p:pic>
      <p:sp>
        <p:nvSpPr>
          <p:cNvPr id="45" name="Google Shape;45;p15"/>
          <p:cNvSpPr/>
          <p:nvPr/>
        </p:nvSpPr>
        <p:spPr>
          <a:xfrm>
            <a:off x="0" y="-2"/>
            <a:ext cx="12192000" cy="6858002"/>
          </a:xfrm>
          <a:prstGeom prst="rect">
            <a:avLst/>
          </a:prstGeom>
          <a:solidFill>
            <a:srgbClr val="A92D61">
              <a:alpha val="9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46;p15"/>
          <p:cNvSpPr/>
          <p:nvPr/>
        </p:nvSpPr>
        <p:spPr>
          <a:xfrm rot="10800000" flipH="1">
            <a:off x="0" y="0"/>
            <a:ext cx="10828873" cy="1411674"/>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47;p15"/>
          <p:cNvSpPr/>
          <p:nvPr/>
        </p:nvSpPr>
        <p:spPr>
          <a:xfrm rot="-5400000">
            <a:off x="8426449" y="3092451"/>
            <a:ext cx="6858001" cy="673099"/>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8" name="Google Shape;48;p15"/>
          <p:cNvGrpSpPr/>
          <p:nvPr/>
        </p:nvGrpSpPr>
        <p:grpSpPr>
          <a:xfrm>
            <a:off x="10076250" y="6312401"/>
            <a:ext cx="1330786" cy="233551"/>
            <a:chOff x="10076250" y="6312401"/>
            <a:chExt cx="1330786" cy="233551"/>
          </a:xfrm>
        </p:grpSpPr>
        <p:sp>
          <p:nvSpPr>
            <p:cNvPr id="49" name="Google Shape;49;p15"/>
            <p:cNvSpPr/>
            <p:nvPr/>
          </p:nvSpPr>
          <p:spPr>
            <a:xfrm>
              <a:off x="10076250" y="6314598"/>
              <a:ext cx="231353" cy="229434"/>
            </a:xfrm>
            <a:custGeom>
              <a:avLst/>
              <a:gdLst/>
              <a:ahLst/>
              <a:cxnLst/>
              <a:rect l="l" t="t" r="r" b="b"/>
              <a:pathLst>
                <a:path w="561" h="557" extrusionOk="0">
                  <a:moveTo>
                    <a:pt x="561" y="280"/>
                  </a:moveTo>
                  <a:cubicBezTo>
                    <a:pt x="561" y="414"/>
                    <a:pt x="468" y="525"/>
                    <a:pt x="343" y="553"/>
                  </a:cubicBezTo>
                  <a:lnTo>
                    <a:pt x="343" y="320"/>
                  </a:lnTo>
                  <a:lnTo>
                    <a:pt x="410" y="320"/>
                  </a:lnTo>
                  <a:lnTo>
                    <a:pt x="410" y="243"/>
                  </a:lnTo>
                  <a:lnTo>
                    <a:pt x="342" y="243"/>
                  </a:lnTo>
                  <a:lnTo>
                    <a:pt x="342" y="225"/>
                  </a:lnTo>
                  <a:cubicBezTo>
                    <a:pt x="342" y="192"/>
                    <a:pt x="357" y="165"/>
                    <a:pt x="391" y="165"/>
                  </a:cubicBezTo>
                  <a:cubicBezTo>
                    <a:pt x="405" y="165"/>
                    <a:pt x="416" y="167"/>
                    <a:pt x="425" y="170"/>
                  </a:cubicBezTo>
                  <a:lnTo>
                    <a:pt x="430" y="89"/>
                  </a:lnTo>
                  <a:cubicBezTo>
                    <a:pt x="415" y="84"/>
                    <a:pt x="397" y="82"/>
                    <a:pt x="373" y="82"/>
                  </a:cubicBezTo>
                  <a:cubicBezTo>
                    <a:pt x="343" y="82"/>
                    <a:pt x="306" y="91"/>
                    <a:pt x="280" y="116"/>
                  </a:cubicBezTo>
                  <a:cubicBezTo>
                    <a:pt x="249" y="143"/>
                    <a:pt x="237" y="189"/>
                    <a:pt x="237" y="229"/>
                  </a:cubicBezTo>
                  <a:lnTo>
                    <a:pt x="237" y="243"/>
                  </a:lnTo>
                  <a:lnTo>
                    <a:pt x="192" y="243"/>
                  </a:lnTo>
                  <a:lnTo>
                    <a:pt x="192" y="320"/>
                  </a:lnTo>
                  <a:lnTo>
                    <a:pt x="237" y="320"/>
                  </a:lnTo>
                  <a:lnTo>
                    <a:pt x="237" y="557"/>
                  </a:lnTo>
                  <a:cubicBezTo>
                    <a:pt x="103" y="536"/>
                    <a:pt x="0" y="420"/>
                    <a:pt x="0" y="280"/>
                  </a:cubicBezTo>
                  <a:cubicBezTo>
                    <a:pt x="0" y="125"/>
                    <a:pt x="126" y="0"/>
                    <a:pt x="280" y="0"/>
                  </a:cubicBezTo>
                  <a:cubicBezTo>
                    <a:pt x="435" y="0"/>
                    <a:pt x="561" y="125"/>
                    <a:pt x="561"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10442728" y="6314598"/>
              <a:ext cx="231353" cy="231354"/>
            </a:xfrm>
            <a:custGeom>
              <a:avLst/>
              <a:gdLst/>
              <a:ahLst/>
              <a:cxnLst/>
              <a:rect l="l" t="t" r="r" b="b"/>
              <a:pathLst>
                <a:path w="12800" h="12800" extrusionOk="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2954" y="8674"/>
                  </a:moveTo>
                  <a:cubicBezTo>
                    <a:pt x="3064" y="8688"/>
                    <a:pt x="3177" y="8696"/>
                    <a:pt x="3291" y="8696"/>
                  </a:cubicBezTo>
                  <a:cubicBezTo>
                    <a:pt x="3954" y="8697"/>
                    <a:pt x="4564" y="8458"/>
                    <a:pt x="5047" y="8056"/>
                  </a:cubicBezTo>
                  <a:cubicBezTo>
                    <a:pt x="4428" y="8042"/>
                    <a:pt x="3906" y="7604"/>
                    <a:pt x="3727" y="7004"/>
                  </a:cubicBezTo>
                  <a:cubicBezTo>
                    <a:pt x="3813" y="7022"/>
                    <a:pt x="3902" y="7032"/>
                    <a:pt x="3992" y="7033"/>
                  </a:cubicBezTo>
                  <a:cubicBezTo>
                    <a:pt x="4122" y="7034"/>
                    <a:pt x="4246" y="7016"/>
                    <a:pt x="4365" y="6982"/>
                  </a:cubicBezTo>
                  <a:cubicBezTo>
                    <a:pt x="3718" y="6839"/>
                    <a:pt x="3230" y="6225"/>
                    <a:pt x="3230" y="5494"/>
                  </a:cubicBezTo>
                  <a:lnTo>
                    <a:pt x="3230" y="5475"/>
                  </a:lnTo>
                  <a:cubicBezTo>
                    <a:pt x="3421" y="5590"/>
                    <a:pt x="3639" y="5660"/>
                    <a:pt x="3871" y="5670"/>
                  </a:cubicBezTo>
                  <a:cubicBezTo>
                    <a:pt x="3492" y="5396"/>
                    <a:pt x="3242" y="4931"/>
                    <a:pt x="3242" y="4407"/>
                  </a:cubicBezTo>
                  <a:cubicBezTo>
                    <a:pt x="3242" y="4130"/>
                    <a:pt x="3312" y="3872"/>
                    <a:pt x="3434" y="3651"/>
                  </a:cubicBezTo>
                  <a:cubicBezTo>
                    <a:pt x="4131" y="4573"/>
                    <a:pt x="5174" y="5185"/>
                    <a:pt x="6348" y="5261"/>
                  </a:cubicBezTo>
                  <a:cubicBezTo>
                    <a:pt x="6324" y="5151"/>
                    <a:pt x="6312" y="5037"/>
                    <a:pt x="6312" y="4920"/>
                  </a:cubicBezTo>
                  <a:cubicBezTo>
                    <a:pt x="6312" y="4093"/>
                    <a:pt x="6945" y="3433"/>
                    <a:pt x="7725" y="3446"/>
                  </a:cubicBezTo>
                  <a:cubicBezTo>
                    <a:pt x="8132" y="3453"/>
                    <a:pt x="8500" y="3640"/>
                    <a:pt x="8758" y="3933"/>
                  </a:cubicBezTo>
                  <a:cubicBezTo>
                    <a:pt x="9080" y="3871"/>
                    <a:pt x="9382" y="3753"/>
                    <a:pt x="9655" y="3587"/>
                  </a:cubicBezTo>
                  <a:cubicBezTo>
                    <a:pt x="9550" y="3932"/>
                    <a:pt x="9325" y="4219"/>
                    <a:pt x="9033" y="4399"/>
                  </a:cubicBezTo>
                  <a:cubicBezTo>
                    <a:pt x="9320" y="4367"/>
                    <a:pt x="9592" y="4291"/>
                    <a:pt x="9846" y="4177"/>
                  </a:cubicBezTo>
                  <a:cubicBezTo>
                    <a:pt x="9656" y="4472"/>
                    <a:pt x="9416" y="4730"/>
                    <a:pt x="9140" y="4936"/>
                  </a:cubicBezTo>
                  <a:cubicBezTo>
                    <a:pt x="9143" y="5000"/>
                    <a:pt x="9144" y="5064"/>
                    <a:pt x="9144" y="5128"/>
                  </a:cubicBezTo>
                  <a:cubicBezTo>
                    <a:pt x="9144" y="7091"/>
                    <a:pt x="7721" y="9354"/>
                    <a:pt x="5121" y="9353"/>
                  </a:cubicBezTo>
                  <a:cubicBezTo>
                    <a:pt x="4323" y="9354"/>
                    <a:pt x="3579" y="9104"/>
                    <a:pt x="2954" y="86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10809206" y="6312997"/>
              <a:ext cx="231353" cy="231040"/>
            </a:xfrm>
            <a:custGeom>
              <a:avLst/>
              <a:gdLst/>
              <a:ahLst/>
              <a:cxnLst/>
              <a:rect l="l" t="t" r="r" b="b"/>
              <a:pathLst>
                <a:path w="600727" h="599913" extrusionOk="0">
                  <a:moveTo>
                    <a:pt x="223001" y="363277"/>
                  </a:moveTo>
                  <a:cubicBezTo>
                    <a:pt x="228705" y="361377"/>
                    <a:pt x="234928" y="361377"/>
                    <a:pt x="240229" y="363680"/>
                  </a:cubicBezTo>
                  <a:cubicBezTo>
                    <a:pt x="251292" y="368286"/>
                    <a:pt x="254980" y="380722"/>
                    <a:pt x="248066" y="391776"/>
                  </a:cubicBezTo>
                  <a:cubicBezTo>
                    <a:pt x="241151" y="402369"/>
                    <a:pt x="226862" y="406975"/>
                    <a:pt x="215799" y="402369"/>
                  </a:cubicBezTo>
                  <a:cubicBezTo>
                    <a:pt x="205197" y="397303"/>
                    <a:pt x="201970" y="384867"/>
                    <a:pt x="208884" y="374274"/>
                  </a:cubicBezTo>
                  <a:cubicBezTo>
                    <a:pt x="212111" y="368977"/>
                    <a:pt x="217297" y="365177"/>
                    <a:pt x="223001" y="363277"/>
                  </a:cubicBezTo>
                  <a:close/>
                  <a:moveTo>
                    <a:pt x="266976" y="352625"/>
                  </a:moveTo>
                  <a:cubicBezTo>
                    <a:pt x="271126" y="354008"/>
                    <a:pt x="272970" y="358617"/>
                    <a:pt x="270665" y="362765"/>
                  </a:cubicBezTo>
                  <a:cubicBezTo>
                    <a:pt x="267898" y="367374"/>
                    <a:pt x="262827" y="369217"/>
                    <a:pt x="258217" y="367374"/>
                  </a:cubicBezTo>
                  <a:cubicBezTo>
                    <a:pt x="254067" y="365530"/>
                    <a:pt x="252684" y="360921"/>
                    <a:pt x="255450" y="356773"/>
                  </a:cubicBezTo>
                  <a:cubicBezTo>
                    <a:pt x="257756" y="352625"/>
                    <a:pt x="262827" y="350782"/>
                    <a:pt x="266976" y="352625"/>
                  </a:cubicBezTo>
                  <a:close/>
                  <a:moveTo>
                    <a:pt x="248086" y="313386"/>
                  </a:moveTo>
                  <a:cubicBezTo>
                    <a:pt x="222785" y="315737"/>
                    <a:pt x="198845" y="330582"/>
                    <a:pt x="188128" y="352677"/>
                  </a:cubicBezTo>
                  <a:cubicBezTo>
                    <a:pt x="173378" y="382598"/>
                    <a:pt x="187667" y="415740"/>
                    <a:pt x="221316" y="426327"/>
                  </a:cubicBezTo>
                  <a:cubicBezTo>
                    <a:pt x="256347" y="437835"/>
                    <a:pt x="297371" y="420343"/>
                    <a:pt x="311660" y="388122"/>
                  </a:cubicBezTo>
                  <a:cubicBezTo>
                    <a:pt x="325949" y="356820"/>
                    <a:pt x="307973" y="324138"/>
                    <a:pt x="273402" y="315392"/>
                  </a:cubicBezTo>
                  <a:cubicBezTo>
                    <a:pt x="265105" y="313206"/>
                    <a:pt x="256520" y="312602"/>
                    <a:pt x="248086" y="313386"/>
                  </a:cubicBezTo>
                  <a:close/>
                  <a:moveTo>
                    <a:pt x="250355" y="279948"/>
                  </a:moveTo>
                  <a:cubicBezTo>
                    <a:pt x="320418" y="273044"/>
                    <a:pt x="380801" y="304345"/>
                    <a:pt x="385411" y="350376"/>
                  </a:cubicBezTo>
                  <a:cubicBezTo>
                    <a:pt x="390020" y="396407"/>
                    <a:pt x="336551" y="439216"/>
                    <a:pt x="266488" y="446121"/>
                  </a:cubicBezTo>
                  <a:cubicBezTo>
                    <a:pt x="196425" y="453025"/>
                    <a:pt x="136042" y="421724"/>
                    <a:pt x="131432" y="375693"/>
                  </a:cubicBezTo>
                  <a:cubicBezTo>
                    <a:pt x="126823" y="329662"/>
                    <a:pt x="179831" y="286853"/>
                    <a:pt x="250355" y="279948"/>
                  </a:cubicBezTo>
                  <a:close/>
                  <a:moveTo>
                    <a:pt x="388651" y="187386"/>
                  </a:moveTo>
                  <a:cubicBezTo>
                    <a:pt x="381275" y="189228"/>
                    <a:pt x="376204" y="196594"/>
                    <a:pt x="378048" y="203961"/>
                  </a:cubicBezTo>
                  <a:cubicBezTo>
                    <a:pt x="379431" y="211328"/>
                    <a:pt x="386807" y="216392"/>
                    <a:pt x="394645" y="214550"/>
                  </a:cubicBezTo>
                  <a:cubicBezTo>
                    <a:pt x="403405" y="212709"/>
                    <a:pt x="413086" y="215471"/>
                    <a:pt x="420002" y="222838"/>
                  </a:cubicBezTo>
                  <a:cubicBezTo>
                    <a:pt x="426456" y="230204"/>
                    <a:pt x="428300" y="240333"/>
                    <a:pt x="425534" y="249081"/>
                  </a:cubicBezTo>
                  <a:cubicBezTo>
                    <a:pt x="423229" y="256448"/>
                    <a:pt x="426917" y="264275"/>
                    <a:pt x="434294" y="266577"/>
                  </a:cubicBezTo>
                  <a:cubicBezTo>
                    <a:pt x="441670" y="268879"/>
                    <a:pt x="449508" y="264735"/>
                    <a:pt x="451813" y="257368"/>
                  </a:cubicBezTo>
                  <a:cubicBezTo>
                    <a:pt x="457807" y="239412"/>
                    <a:pt x="454118" y="219154"/>
                    <a:pt x="440748" y="203961"/>
                  </a:cubicBezTo>
                  <a:cubicBezTo>
                    <a:pt x="426917" y="189228"/>
                    <a:pt x="407093" y="183703"/>
                    <a:pt x="388651" y="187386"/>
                  </a:cubicBezTo>
                  <a:close/>
                  <a:moveTo>
                    <a:pt x="266759" y="177078"/>
                  </a:moveTo>
                  <a:cubicBezTo>
                    <a:pt x="236828" y="176538"/>
                    <a:pt x="191790" y="200278"/>
                    <a:pt x="151680" y="240333"/>
                  </a:cubicBezTo>
                  <a:cubicBezTo>
                    <a:pt x="112031" y="279928"/>
                    <a:pt x="88518" y="322286"/>
                    <a:pt x="88518" y="358658"/>
                  </a:cubicBezTo>
                  <a:cubicBezTo>
                    <a:pt x="88518" y="428641"/>
                    <a:pt x="178420" y="471459"/>
                    <a:pt x="266478" y="471459"/>
                  </a:cubicBezTo>
                  <a:cubicBezTo>
                    <a:pt x="381736" y="471459"/>
                    <a:pt x="458268" y="404700"/>
                    <a:pt x="458268" y="351292"/>
                  </a:cubicBezTo>
                  <a:cubicBezTo>
                    <a:pt x="458268" y="319524"/>
                    <a:pt x="431067" y="301107"/>
                    <a:pt x="406632" y="293741"/>
                  </a:cubicBezTo>
                  <a:cubicBezTo>
                    <a:pt x="400638" y="291899"/>
                    <a:pt x="396950" y="290518"/>
                    <a:pt x="399716" y="282691"/>
                  </a:cubicBezTo>
                  <a:cubicBezTo>
                    <a:pt x="406632" y="265656"/>
                    <a:pt x="407554" y="251383"/>
                    <a:pt x="400177" y="240794"/>
                  </a:cubicBezTo>
                  <a:cubicBezTo>
                    <a:pt x="386346" y="220996"/>
                    <a:pt x="348542" y="222377"/>
                    <a:pt x="305665" y="240333"/>
                  </a:cubicBezTo>
                  <a:cubicBezTo>
                    <a:pt x="305665" y="240333"/>
                    <a:pt x="291834" y="246319"/>
                    <a:pt x="295523" y="235269"/>
                  </a:cubicBezTo>
                  <a:cubicBezTo>
                    <a:pt x="301977" y="214090"/>
                    <a:pt x="301055" y="196134"/>
                    <a:pt x="290912" y="186005"/>
                  </a:cubicBezTo>
                  <a:cubicBezTo>
                    <a:pt x="285034" y="180135"/>
                    <a:pt x="276736" y="177257"/>
                    <a:pt x="266759" y="177078"/>
                  </a:cubicBezTo>
                  <a:close/>
                  <a:moveTo>
                    <a:pt x="405364" y="128778"/>
                  </a:moveTo>
                  <a:cubicBezTo>
                    <a:pt x="395769" y="128339"/>
                    <a:pt x="386116" y="129144"/>
                    <a:pt x="376665" y="131216"/>
                  </a:cubicBezTo>
                  <a:cubicBezTo>
                    <a:pt x="367905" y="133058"/>
                    <a:pt x="362373" y="141806"/>
                    <a:pt x="364217" y="150554"/>
                  </a:cubicBezTo>
                  <a:cubicBezTo>
                    <a:pt x="366061" y="159301"/>
                    <a:pt x="374820" y="164826"/>
                    <a:pt x="383580" y="162985"/>
                  </a:cubicBezTo>
                  <a:cubicBezTo>
                    <a:pt x="410320" y="156999"/>
                    <a:pt x="439365" y="165287"/>
                    <a:pt x="459190" y="187386"/>
                  </a:cubicBezTo>
                  <a:cubicBezTo>
                    <a:pt x="479014" y="209486"/>
                    <a:pt x="484546" y="238952"/>
                    <a:pt x="475787" y="265195"/>
                  </a:cubicBezTo>
                  <a:cubicBezTo>
                    <a:pt x="473021" y="273943"/>
                    <a:pt x="477631" y="282691"/>
                    <a:pt x="486391" y="285453"/>
                  </a:cubicBezTo>
                  <a:cubicBezTo>
                    <a:pt x="494689" y="288216"/>
                    <a:pt x="503910" y="283612"/>
                    <a:pt x="506676" y="275324"/>
                  </a:cubicBezTo>
                  <a:cubicBezTo>
                    <a:pt x="518663" y="238492"/>
                    <a:pt x="511286" y="196594"/>
                    <a:pt x="483163" y="165747"/>
                  </a:cubicBezTo>
                  <a:cubicBezTo>
                    <a:pt x="462416" y="142612"/>
                    <a:pt x="434149" y="130094"/>
                    <a:pt x="405364" y="128778"/>
                  </a:cubicBezTo>
                  <a:close/>
                  <a:moveTo>
                    <a:pt x="300594" y="0"/>
                  </a:moveTo>
                  <a:cubicBezTo>
                    <a:pt x="466566" y="0"/>
                    <a:pt x="600727" y="134439"/>
                    <a:pt x="600727" y="300186"/>
                  </a:cubicBezTo>
                  <a:cubicBezTo>
                    <a:pt x="600727" y="465934"/>
                    <a:pt x="466566" y="599913"/>
                    <a:pt x="300594" y="599913"/>
                  </a:cubicBezTo>
                  <a:cubicBezTo>
                    <a:pt x="134622" y="599913"/>
                    <a:pt x="0" y="465934"/>
                    <a:pt x="0" y="300186"/>
                  </a:cubicBezTo>
                  <a:cubicBezTo>
                    <a:pt x="0" y="134439"/>
                    <a:pt x="134622" y="0"/>
                    <a:pt x="300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11175683" y="6312401"/>
              <a:ext cx="231353" cy="231354"/>
            </a:xfrm>
            <a:custGeom>
              <a:avLst/>
              <a:gdLst/>
              <a:ahLst/>
              <a:cxnLst/>
              <a:rect l="l" t="t" r="r" b="b"/>
              <a:pathLst>
                <a:path w="10474" h="10474" extrusionOk="0">
                  <a:moveTo>
                    <a:pt x="7268" y="5233"/>
                  </a:moveTo>
                  <a:cubicBezTo>
                    <a:pt x="7140" y="5233"/>
                    <a:pt x="7029" y="5344"/>
                    <a:pt x="7029" y="5480"/>
                  </a:cubicBezTo>
                  <a:cubicBezTo>
                    <a:pt x="7029" y="5591"/>
                    <a:pt x="7140" y="5702"/>
                    <a:pt x="7268" y="5702"/>
                  </a:cubicBezTo>
                  <a:cubicBezTo>
                    <a:pt x="7438" y="5702"/>
                    <a:pt x="7566" y="5591"/>
                    <a:pt x="7566" y="5480"/>
                  </a:cubicBezTo>
                  <a:cubicBezTo>
                    <a:pt x="7566" y="5344"/>
                    <a:pt x="7438" y="5233"/>
                    <a:pt x="7268" y="5233"/>
                  </a:cubicBezTo>
                  <a:close/>
                  <a:moveTo>
                    <a:pt x="3454" y="3484"/>
                  </a:moveTo>
                  <a:cubicBezTo>
                    <a:pt x="3274" y="3484"/>
                    <a:pt x="3087" y="3594"/>
                    <a:pt x="3087" y="3782"/>
                  </a:cubicBezTo>
                  <a:cubicBezTo>
                    <a:pt x="3087" y="3961"/>
                    <a:pt x="3274" y="4081"/>
                    <a:pt x="3454" y="4081"/>
                  </a:cubicBezTo>
                  <a:cubicBezTo>
                    <a:pt x="3624" y="4081"/>
                    <a:pt x="3761" y="3961"/>
                    <a:pt x="3761" y="3782"/>
                  </a:cubicBezTo>
                  <a:cubicBezTo>
                    <a:pt x="3761" y="3594"/>
                    <a:pt x="3624" y="3484"/>
                    <a:pt x="3454" y="3484"/>
                  </a:cubicBezTo>
                  <a:close/>
                  <a:moveTo>
                    <a:pt x="7805" y="7400"/>
                  </a:moveTo>
                  <a:lnTo>
                    <a:pt x="7976" y="8014"/>
                  </a:lnTo>
                  <a:lnTo>
                    <a:pt x="7328" y="7648"/>
                  </a:lnTo>
                  <a:cubicBezTo>
                    <a:pt x="7080" y="7699"/>
                    <a:pt x="6841" y="7775"/>
                    <a:pt x="6594" y="7775"/>
                  </a:cubicBezTo>
                  <a:cubicBezTo>
                    <a:pt x="5450" y="7775"/>
                    <a:pt x="4546" y="6990"/>
                    <a:pt x="4546" y="6018"/>
                  </a:cubicBezTo>
                  <a:cubicBezTo>
                    <a:pt x="4546" y="5045"/>
                    <a:pt x="5450" y="4260"/>
                    <a:pt x="6594" y="4260"/>
                  </a:cubicBezTo>
                  <a:cubicBezTo>
                    <a:pt x="7677" y="4260"/>
                    <a:pt x="8650" y="5045"/>
                    <a:pt x="8650" y="6018"/>
                  </a:cubicBezTo>
                  <a:cubicBezTo>
                    <a:pt x="8650" y="6564"/>
                    <a:pt x="8283" y="7050"/>
                    <a:pt x="7805" y="7400"/>
                  </a:cubicBezTo>
                  <a:close/>
                  <a:moveTo>
                    <a:pt x="4247" y="6564"/>
                  </a:moveTo>
                  <a:cubicBezTo>
                    <a:pt x="3931" y="6564"/>
                    <a:pt x="3701" y="6513"/>
                    <a:pt x="3402" y="6427"/>
                  </a:cubicBezTo>
                  <a:lnTo>
                    <a:pt x="2541" y="6863"/>
                  </a:lnTo>
                  <a:lnTo>
                    <a:pt x="2788" y="6129"/>
                  </a:lnTo>
                  <a:cubicBezTo>
                    <a:pt x="2182" y="5702"/>
                    <a:pt x="1824" y="5165"/>
                    <a:pt x="1824" y="4507"/>
                  </a:cubicBezTo>
                  <a:cubicBezTo>
                    <a:pt x="1824" y="3347"/>
                    <a:pt x="2916" y="2460"/>
                    <a:pt x="4247" y="2460"/>
                  </a:cubicBezTo>
                  <a:cubicBezTo>
                    <a:pt x="5425" y="2460"/>
                    <a:pt x="6474" y="3159"/>
                    <a:pt x="6679" y="4149"/>
                  </a:cubicBezTo>
                  <a:cubicBezTo>
                    <a:pt x="6594" y="4132"/>
                    <a:pt x="6517" y="4124"/>
                    <a:pt x="6449" y="4124"/>
                  </a:cubicBezTo>
                  <a:cubicBezTo>
                    <a:pt x="5288" y="4124"/>
                    <a:pt x="4392" y="4994"/>
                    <a:pt x="4392" y="6043"/>
                  </a:cubicBezTo>
                  <a:cubicBezTo>
                    <a:pt x="4392" y="6223"/>
                    <a:pt x="4418" y="6385"/>
                    <a:pt x="4461" y="6555"/>
                  </a:cubicBezTo>
                  <a:cubicBezTo>
                    <a:pt x="4392" y="6564"/>
                    <a:pt x="4315" y="6564"/>
                    <a:pt x="4247" y="6564"/>
                  </a:cubicBezTo>
                  <a:close/>
                  <a:moveTo>
                    <a:pt x="5237" y="0"/>
                  </a:moveTo>
                  <a:cubicBezTo>
                    <a:pt x="2345" y="0"/>
                    <a:pt x="0" y="2345"/>
                    <a:pt x="0" y="5237"/>
                  </a:cubicBezTo>
                  <a:cubicBezTo>
                    <a:pt x="0" y="8129"/>
                    <a:pt x="2345" y="10474"/>
                    <a:pt x="5237" y="10474"/>
                  </a:cubicBezTo>
                  <a:cubicBezTo>
                    <a:pt x="8129" y="10474"/>
                    <a:pt x="10474" y="8129"/>
                    <a:pt x="10474" y="5237"/>
                  </a:cubicBezTo>
                  <a:cubicBezTo>
                    <a:pt x="10474" y="2345"/>
                    <a:pt x="8129" y="0"/>
                    <a:pt x="5237" y="0"/>
                  </a:cubicBezTo>
                  <a:close/>
                  <a:moveTo>
                    <a:pt x="5143" y="4081"/>
                  </a:moveTo>
                  <a:cubicBezTo>
                    <a:pt x="5331" y="4081"/>
                    <a:pt x="5450" y="3961"/>
                    <a:pt x="5450" y="3782"/>
                  </a:cubicBezTo>
                  <a:cubicBezTo>
                    <a:pt x="5450" y="3594"/>
                    <a:pt x="5331" y="3484"/>
                    <a:pt x="5143" y="3484"/>
                  </a:cubicBezTo>
                  <a:cubicBezTo>
                    <a:pt x="4964" y="3484"/>
                    <a:pt x="4793" y="3594"/>
                    <a:pt x="4793" y="3782"/>
                  </a:cubicBezTo>
                  <a:cubicBezTo>
                    <a:pt x="4793" y="3961"/>
                    <a:pt x="4964" y="4081"/>
                    <a:pt x="5143" y="4081"/>
                  </a:cubicBezTo>
                  <a:close/>
                  <a:moveTo>
                    <a:pt x="5928" y="5233"/>
                  </a:moveTo>
                  <a:cubicBezTo>
                    <a:pt x="5809" y="5233"/>
                    <a:pt x="5689" y="5344"/>
                    <a:pt x="5689" y="5480"/>
                  </a:cubicBezTo>
                  <a:cubicBezTo>
                    <a:pt x="5689" y="5591"/>
                    <a:pt x="5809" y="5702"/>
                    <a:pt x="5928" y="5702"/>
                  </a:cubicBezTo>
                  <a:cubicBezTo>
                    <a:pt x="6107" y="5702"/>
                    <a:pt x="6235" y="5591"/>
                    <a:pt x="6235" y="5480"/>
                  </a:cubicBezTo>
                  <a:cubicBezTo>
                    <a:pt x="6235" y="5344"/>
                    <a:pt x="6107" y="5233"/>
                    <a:pt x="5928" y="52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15"/>
          <p:cNvSpPr txBox="1">
            <a:spLocks noGrp="1"/>
          </p:cNvSpPr>
          <p:nvPr>
            <p:ph type="body" idx="1"/>
          </p:nvPr>
        </p:nvSpPr>
        <p:spPr>
          <a:xfrm>
            <a:off x="4894242" y="4005891"/>
            <a:ext cx="6023665" cy="80869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4000"/>
              <a:buNone/>
              <a:defRPr sz="4000" b="1">
                <a:solidFill>
                  <a:schemeClr val="lt1"/>
                </a:solidFill>
                <a:latin typeface="Lato Black"/>
                <a:ea typeface="Lato Black"/>
                <a:cs typeface="Lato Black"/>
                <a:sym typeface="Lato Black"/>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5"/>
          <p:cNvSpPr txBox="1">
            <a:spLocks noGrp="1"/>
          </p:cNvSpPr>
          <p:nvPr>
            <p:ph type="body" idx="2"/>
          </p:nvPr>
        </p:nvSpPr>
        <p:spPr>
          <a:xfrm>
            <a:off x="4894241" y="4771380"/>
            <a:ext cx="6023665" cy="34376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1800"/>
              <a:buNone/>
              <a:defRPr sz="1800" b="0">
                <a:solidFill>
                  <a:schemeClr val="lt1"/>
                </a:solidFill>
                <a:latin typeface="Lato Light"/>
                <a:ea typeface="Lato Light"/>
                <a:cs typeface="Lato Light"/>
                <a:sym typeface="Lato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5"/>
          <p:cNvSpPr/>
          <p:nvPr/>
        </p:nvSpPr>
        <p:spPr>
          <a:xfrm>
            <a:off x="704850" y="6253500"/>
            <a:ext cx="3949700" cy="275781"/>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lt1"/>
              </a:buClr>
              <a:buSzPts val="1100"/>
              <a:buFont typeface="Lato"/>
              <a:buNone/>
            </a:pPr>
            <a:r>
              <a:rPr lang="en-US" sz="1100" b="1" i="0">
                <a:solidFill>
                  <a:schemeClr val="lt1"/>
                </a:solidFill>
                <a:latin typeface="Lato"/>
                <a:ea typeface="Lato"/>
                <a:cs typeface="Lato"/>
                <a:sym typeface="Lato"/>
              </a:rPr>
              <a:t>City University of Hong Kong </a:t>
            </a:r>
            <a:r>
              <a:rPr lang="en-US" sz="1100" b="0" i="0">
                <a:solidFill>
                  <a:schemeClr val="lt1"/>
                </a:solidFill>
                <a:latin typeface="Lato Light"/>
                <a:ea typeface="Lato Light"/>
                <a:cs typeface="Lato Light"/>
                <a:sym typeface="Lato Light"/>
              </a:rPr>
              <a:t>|  www.cityu.edu.hk</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内容页">
  <p:cSld name="内容页">
    <p:spTree>
      <p:nvGrpSpPr>
        <p:cNvPr id="1" name="Shape 56"/>
        <p:cNvGrpSpPr/>
        <p:nvPr/>
      </p:nvGrpSpPr>
      <p:grpSpPr>
        <a:xfrm>
          <a:off x="0" y="0"/>
          <a:ext cx="0" cy="0"/>
          <a:chOff x="0" y="0"/>
          <a:chExt cx="0" cy="0"/>
        </a:xfrm>
      </p:grpSpPr>
      <p:sp>
        <p:nvSpPr>
          <p:cNvPr id="57" name="Google Shape;57;p16"/>
          <p:cNvSpPr/>
          <p:nvPr/>
        </p:nvSpPr>
        <p:spPr>
          <a:xfrm rot="10800000">
            <a:off x="6165410" y="-6"/>
            <a:ext cx="6026588" cy="1028703"/>
          </a:xfrm>
          <a:prstGeom prst="rtTriangle">
            <a:avLst/>
          </a:prstGeom>
          <a:gradFill>
            <a:gsLst>
              <a:gs pos="0">
                <a:srgbClr val="BA175E"/>
              </a:gs>
              <a:gs pos="20000">
                <a:srgbClr val="BA175E"/>
              </a:gs>
              <a:gs pos="62000">
                <a:srgbClr val="8A1D50"/>
              </a:gs>
              <a:gs pos="88000">
                <a:srgbClr val="5E2144"/>
              </a:gs>
              <a:gs pos="100000">
                <a:srgbClr val="5E2144"/>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58;p16"/>
          <p:cNvSpPr/>
          <p:nvPr/>
        </p:nvSpPr>
        <p:spPr>
          <a:xfrm>
            <a:off x="0" y="6235700"/>
            <a:ext cx="12192000" cy="622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9" name="Google Shape;59;p16"/>
          <p:cNvGrpSpPr/>
          <p:nvPr/>
        </p:nvGrpSpPr>
        <p:grpSpPr>
          <a:xfrm>
            <a:off x="10076250" y="6312401"/>
            <a:ext cx="1330786" cy="233551"/>
            <a:chOff x="10076250" y="6312401"/>
            <a:chExt cx="1330786" cy="233551"/>
          </a:xfrm>
        </p:grpSpPr>
        <p:sp>
          <p:nvSpPr>
            <p:cNvPr id="60" name="Google Shape;60;p16"/>
            <p:cNvSpPr/>
            <p:nvPr/>
          </p:nvSpPr>
          <p:spPr>
            <a:xfrm>
              <a:off x="10076250" y="6314598"/>
              <a:ext cx="231353" cy="229434"/>
            </a:xfrm>
            <a:custGeom>
              <a:avLst/>
              <a:gdLst/>
              <a:ahLst/>
              <a:cxnLst/>
              <a:rect l="l" t="t" r="r" b="b"/>
              <a:pathLst>
                <a:path w="561" h="557" extrusionOk="0">
                  <a:moveTo>
                    <a:pt x="561" y="280"/>
                  </a:moveTo>
                  <a:cubicBezTo>
                    <a:pt x="561" y="414"/>
                    <a:pt x="468" y="525"/>
                    <a:pt x="343" y="553"/>
                  </a:cubicBezTo>
                  <a:lnTo>
                    <a:pt x="343" y="320"/>
                  </a:lnTo>
                  <a:lnTo>
                    <a:pt x="410" y="320"/>
                  </a:lnTo>
                  <a:lnTo>
                    <a:pt x="410" y="243"/>
                  </a:lnTo>
                  <a:lnTo>
                    <a:pt x="342" y="243"/>
                  </a:lnTo>
                  <a:lnTo>
                    <a:pt x="342" y="225"/>
                  </a:lnTo>
                  <a:cubicBezTo>
                    <a:pt x="342" y="192"/>
                    <a:pt x="357" y="165"/>
                    <a:pt x="391" y="165"/>
                  </a:cubicBezTo>
                  <a:cubicBezTo>
                    <a:pt x="405" y="165"/>
                    <a:pt x="416" y="167"/>
                    <a:pt x="425" y="170"/>
                  </a:cubicBezTo>
                  <a:lnTo>
                    <a:pt x="430" y="89"/>
                  </a:lnTo>
                  <a:cubicBezTo>
                    <a:pt x="415" y="84"/>
                    <a:pt x="397" y="82"/>
                    <a:pt x="373" y="82"/>
                  </a:cubicBezTo>
                  <a:cubicBezTo>
                    <a:pt x="343" y="82"/>
                    <a:pt x="306" y="91"/>
                    <a:pt x="280" y="116"/>
                  </a:cubicBezTo>
                  <a:cubicBezTo>
                    <a:pt x="249" y="143"/>
                    <a:pt x="237" y="189"/>
                    <a:pt x="237" y="229"/>
                  </a:cubicBezTo>
                  <a:lnTo>
                    <a:pt x="237" y="243"/>
                  </a:lnTo>
                  <a:lnTo>
                    <a:pt x="192" y="243"/>
                  </a:lnTo>
                  <a:lnTo>
                    <a:pt x="192" y="320"/>
                  </a:lnTo>
                  <a:lnTo>
                    <a:pt x="237" y="320"/>
                  </a:lnTo>
                  <a:lnTo>
                    <a:pt x="237" y="557"/>
                  </a:lnTo>
                  <a:cubicBezTo>
                    <a:pt x="103" y="536"/>
                    <a:pt x="0" y="420"/>
                    <a:pt x="0" y="280"/>
                  </a:cubicBezTo>
                  <a:cubicBezTo>
                    <a:pt x="0" y="125"/>
                    <a:pt x="126" y="0"/>
                    <a:pt x="280" y="0"/>
                  </a:cubicBezTo>
                  <a:cubicBezTo>
                    <a:pt x="435" y="0"/>
                    <a:pt x="561" y="125"/>
                    <a:pt x="561" y="28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6"/>
            <p:cNvSpPr/>
            <p:nvPr/>
          </p:nvSpPr>
          <p:spPr>
            <a:xfrm>
              <a:off x="10442728" y="6314598"/>
              <a:ext cx="231353" cy="231354"/>
            </a:xfrm>
            <a:custGeom>
              <a:avLst/>
              <a:gdLst/>
              <a:ahLst/>
              <a:cxnLst/>
              <a:rect l="l" t="t" r="r" b="b"/>
              <a:pathLst>
                <a:path w="12800" h="12800" extrusionOk="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2954" y="8674"/>
                  </a:moveTo>
                  <a:cubicBezTo>
                    <a:pt x="3064" y="8688"/>
                    <a:pt x="3177" y="8696"/>
                    <a:pt x="3291" y="8696"/>
                  </a:cubicBezTo>
                  <a:cubicBezTo>
                    <a:pt x="3954" y="8697"/>
                    <a:pt x="4564" y="8458"/>
                    <a:pt x="5047" y="8056"/>
                  </a:cubicBezTo>
                  <a:cubicBezTo>
                    <a:pt x="4428" y="8042"/>
                    <a:pt x="3906" y="7604"/>
                    <a:pt x="3727" y="7004"/>
                  </a:cubicBezTo>
                  <a:cubicBezTo>
                    <a:pt x="3813" y="7022"/>
                    <a:pt x="3902" y="7032"/>
                    <a:pt x="3992" y="7033"/>
                  </a:cubicBezTo>
                  <a:cubicBezTo>
                    <a:pt x="4122" y="7034"/>
                    <a:pt x="4246" y="7016"/>
                    <a:pt x="4365" y="6982"/>
                  </a:cubicBezTo>
                  <a:cubicBezTo>
                    <a:pt x="3718" y="6839"/>
                    <a:pt x="3230" y="6225"/>
                    <a:pt x="3230" y="5494"/>
                  </a:cubicBezTo>
                  <a:lnTo>
                    <a:pt x="3230" y="5475"/>
                  </a:lnTo>
                  <a:cubicBezTo>
                    <a:pt x="3421" y="5590"/>
                    <a:pt x="3639" y="5660"/>
                    <a:pt x="3871" y="5670"/>
                  </a:cubicBezTo>
                  <a:cubicBezTo>
                    <a:pt x="3492" y="5396"/>
                    <a:pt x="3242" y="4931"/>
                    <a:pt x="3242" y="4407"/>
                  </a:cubicBezTo>
                  <a:cubicBezTo>
                    <a:pt x="3242" y="4130"/>
                    <a:pt x="3312" y="3872"/>
                    <a:pt x="3434" y="3651"/>
                  </a:cubicBezTo>
                  <a:cubicBezTo>
                    <a:pt x="4131" y="4573"/>
                    <a:pt x="5174" y="5185"/>
                    <a:pt x="6348" y="5261"/>
                  </a:cubicBezTo>
                  <a:cubicBezTo>
                    <a:pt x="6324" y="5151"/>
                    <a:pt x="6312" y="5037"/>
                    <a:pt x="6312" y="4920"/>
                  </a:cubicBezTo>
                  <a:cubicBezTo>
                    <a:pt x="6312" y="4093"/>
                    <a:pt x="6945" y="3433"/>
                    <a:pt x="7725" y="3446"/>
                  </a:cubicBezTo>
                  <a:cubicBezTo>
                    <a:pt x="8132" y="3453"/>
                    <a:pt x="8500" y="3640"/>
                    <a:pt x="8758" y="3933"/>
                  </a:cubicBezTo>
                  <a:cubicBezTo>
                    <a:pt x="9080" y="3871"/>
                    <a:pt x="9382" y="3753"/>
                    <a:pt x="9655" y="3587"/>
                  </a:cubicBezTo>
                  <a:cubicBezTo>
                    <a:pt x="9550" y="3932"/>
                    <a:pt x="9325" y="4219"/>
                    <a:pt x="9033" y="4399"/>
                  </a:cubicBezTo>
                  <a:cubicBezTo>
                    <a:pt x="9320" y="4367"/>
                    <a:pt x="9592" y="4291"/>
                    <a:pt x="9846" y="4177"/>
                  </a:cubicBezTo>
                  <a:cubicBezTo>
                    <a:pt x="9656" y="4472"/>
                    <a:pt x="9416" y="4730"/>
                    <a:pt x="9140" y="4936"/>
                  </a:cubicBezTo>
                  <a:cubicBezTo>
                    <a:pt x="9143" y="5000"/>
                    <a:pt x="9144" y="5064"/>
                    <a:pt x="9144" y="5128"/>
                  </a:cubicBezTo>
                  <a:cubicBezTo>
                    <a:pt x="9144" y="7091"/>
                    <a:pt x="7721" y="9354"/>
                    <a:pt x="5121" y="9353"/>
                  </a:cubicBezTo>
                  <a:cubicBezTo>
                    <a:pt x="4323" y="9354"/>
                    <a:pt x="3579" y="9104"/>
                    <a:pt x="2954" y="8674"/>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6"/>
            <p:cNvSpPr/>
            <p:nvPr/>
          </p:nvSpPr>
          <p:spPr>
            <a:xfrm>
              <a:off x="10809206" y="6312997"/>
              <a:ext cx="231353" cy="231040"/>
            </a:xfrm>
            <a:custGeom>
              <a:avLst/>
              <a:gdLst/>
              <a:ahLst/>
              <a:cxnLst/>
              <a:rect l="l" t="t" r="r" b="b"/>
              <a:pathLst>
                <a:path w="600727" h="599913" extrusionOk="0">
                  <a:moveTo>
                    <a:pt x="223001" y="363277"/>
                  </a:moveTo>
                  <a:cubicBezTo>
                    <a:pt x="228705" y="361377"/>
                    <a:pt x="234928" y="361377"/>
                    <a:pt x="240229" y="363680"/>
                  </a:cubicBezTo>
                  <a:cubicBezTo>
                    <a:pt x="251292" y="368286"/>
                    <a:pt x="254980" y="380722"/>
                    <a:pt x="248066" y="391776"/>
                  </a:cubicBezTo>
                  <a:cubicBezTo>
                    <a:pt x="241151" y="402369"/>
                    <a:pt x="226862" y="406975"/>
                    <a:pt x="215799" y="402369"/>
                  </a:cubicBezTo>
                  <a:cubicBezTo>
                    <a:pt x="205197" y="397303"/>
                    <a:pt x="201970" y="384867"/>
                    <a:pt x="208884" y="374274"/>
                  </a:cubicBezTo>
                  <a:cubicBezTo>
                    <a:pt x="212111" y="368977"/>
                    <a:pt x="217297" y="365177"/>
                    <a:pt x="223001" y="363277"/>
                  </a:cubicBezTo>
                  <a:close/>
                  <a:moveTo>
                    <a:pt x="266976" y="352625"/>
                  </a:moveTo>
                  <a:cubicBezTo>
                    <a:pt x="271126" y="354008"/>
                    <a:pt x="272970" y="358617"/>
                    <a:pt x="270665" y="362765"/>
                  </a:cubicBezTo>
                  <a:cubicBezTo>
                    <a:pt x="267898" y="367374"/>
                    <a:pt x="262827" y="369217"/>
                    <a:pt x="258217" y="367374"/>
                  </a:cubicBezTo>
                  <a:cubicBezTo>
                    <a:pt x="254067" y="365530"/>
                    <a:pt x="252684" y="360921"/>
                    <a:pt x="255450" y="356773"/>
                  </a:cubicBezTo>
                  <a:cubicBezTo>
                    <a:pt x="257756" y="352625"/>
                    <a:pt x="262827" y="350782"/>
                    <a:pt x="266976" y="352625"/>
                  </a:cubicBezTo>
                  <a:close/>
                  <a:moveTo>
                    <a:pt x="248086" y="313386"/>
                  </a:moveTo>
                  <a:cubicBezTo>
                    <a:pt x="222785" y="315737"/>
                    <a:pt x="198845" y="330582"/>
                    <a:pt x="188128" y="352677"/>
                  </a:cubicBezTo>
                  <a:cubicBezTo>
                    <a:pt x="173378" y="382598"/>
                    <a:pt x="187667" y="415740"/>
                    <a:pt x="221316" y="426327"/>
                  </a:cubicBezTo>
                  <a:cubicBezTo>
                    <a:pt x="256347" y="437835"/>
                    <a:pt x="297371" y="420343"/>
                    <a:pt x="311660" y="388122"/>
                  </a:cubicBezTo>
                  <a:cubicBezTo>
                    <a:pt x="325949" y="356820"/>
                    <a:pt x="307973" y="324138"/>
                    <a:pt x="273402" y="315392"/>
                  </a:cubicBezTo>
                  <a:cubicBezTo>
                    <a:pt x="265105" y="313206"/>
                    <a:pt x="256520" y="312602"/>
                    <a:pt x="248086" y="313386"/>
                  </a:cubicBezTo>
                  <a:close/>
                  <a:moveTo>
                    <a:pt x="250355" y="279948"/>
                  </a:moveTo>
                  <a:cubicBezTo>
                    <a:pt x="320418" y="273044"/>
                    <a:pt x="380801" y="304345"/>
                    <a:pt x="385411" y="350376"/>
                  </a:cubicBezTo>
                  <a:cubicBezTo>
                    <a:pt x="390020" y="396407"/>
                    <a:pt x="336551" y="439216"/>
                    <a:pt x="266488" y="446121"/>
                  </a:cubicBezTo>
                  <a:cubicBezTo>
                    <a:pt x="196425" y="453025"/>
                    <a:pt x="136042" y="421724"/>
                    <a:pt x="131432" y="375693"/>
                  </a:cubicBezTo>
                  <a:cubicBezTo>
                    <a:pt x="126823" y="329662"/>
                    <a:pt x="179831" y="286853"/>
                    <a:pt x="250355" y="279948"/>
                  </a:cubicBezTo>
                  <a:close/>
                  <a:moveTo>
                    <a:pt x="388651" y="187386"/>
                  </a:moveTo>
                  <a:cubicBezTo>
                    <a:pt x="381275" y="189228"/>
                    <a:pt x="376204" y="196594"/>
                    <a:pt x="378048" y="203961"/>
                  </a:cubicBezTo>
                  <a:cubicBezTo>
                    <a:pt x="379431" y="211328"/>
                    <a:pt x="386807" y="216392"/>
                    <a:pt x="394645" y="214550"/>
                  </a:cubicBezTo>
                  <a:cubicBezTo>
                    <a:pt x="403405" y="212709"/>
                    <a:pt x="413086" y="215471"/>
                    <a:pt x="420002" y="222838"/>
                  </a:cubicBezTo>
                  <a:cubicBezTo>
                    <a:pt x="426456" y="230204"/>
                    <a:pt x="428300" y="240333"/>
                    <a:pt x="425534" y="249081"/>
                  </a:cubicBezTo>
                  <a:cubicBezTo>
                    <a:pt x="423229" y="256448"/>
                    <a:pt x="426917" y="264275"/>
                    <a:pt x="434294" y="266577"/>
                  </a:cubicBezTo>
                  <a:cubicBezTo>
                    <a:pt x="441670" y="268879"/>
                    <a:pt x="449508" y="264735"/>
                    <a:pt x="451813" y="257368"/>
                  </a:cubicBezTo>
                  <a:cubicBezTo>
                    <a:pt x="457807" y="239412"/>
                    <a:pt x="454118" y="219154"/>
                    <a:pt x="440748" y="203961"/>
                  </a:cubicBezTo>
                  <a:cubicBezTo>
                    <a:pt x="426917" y="189228"/>
                    <a:pt x="407093" y="183703"/>
                    <a:pt x="388651" y="187386"/>
                  </a:cubicBezTo>
                  <a:close/>
                  <a:moveTo>
                    <a:pt x="266759" y="177078"/>
                  </a:moveTo>
                  <a:cubicBezTo>
                    <a:pt x="236828" y="176538"/>
                    <a:pt x="191790" y="200278"/>
                    <a:pt x="151680" y="240333"/>
                  </a:cubicBezTo>
                  <a:cubicBezTo>
                    <a:pt x="112031" y="279928"/>
                    <a:pt x="88518" y="322286"/>
                    <a:pt x="88518" y="358658"/>
                  </a:cubicBezTo>
                  <a:cubicBezTo>
                    <a:pt x="88518" y="428641"/>
                    <a:pt x="178420" y="471459"/>
                    <a:pt x="266478" y="471459"/>
                  </a:cubicBezTo>
                  <a:cubicBezTo>
                    <a:pt x="381736" y="471459"/>
                    <a:pt x="458268" y="404700"/>
                    <a:pt x="458268" y="351292"/>
                  </a:cubicBezTo>
                  <a:cubicBezTo>
                    <a:pt x="458268" y="319524"/>
                    <a:pt x="431067" y="301107"/>
                    <a:pt x="406632" y="293741"/>
                  </a:cubicBezTo>
                  <a:cubicBezTo>
                    <a:pt x="400638" y="291899"/>
                    <a:pt x="396950" y="290518"/>
                    <a:pt x="399716" y="282691"/>
                  </a:cubicBezTo>
                  <a:cubicBezTo>
                    <a:pt x="406632" y="265656"/>
                    <a:pt x="407554" y="251383"/>
                    <a:pt x="400177" y="240794"/>
                  </a:cubicBezTo>
                  <a:cubicBezTo>
                    <a:pt x="386346" y="220996"/>
                    <a:pt x="348542" y="222377"/>
                    <a:pt x="305665" y="240333"/>
                  </a:cubicBezTo>
                  <a:cubicBezTo>
                    <a:pt x="305665" y="240333"/>
                    <a:pt x="291834" y="246319"/>
                    <a:pt x="295523" y="235269"/>
                  </a:cubicBezTo>
                  <a:cubicBezTo>
                    <a:pt x="301977" y="214090"/>
                    <a:pt x="301055" y="196134"/>
                    <a:pt x="290912" y="186005"/>
                  </a:cubicBezTo>
                  <a:cubicBezTo>
                    <a:pt x="285034" y="180135"/>
                    <a:pt x="276736" y="177257"/>
                    <a:pt x="266759" y="177078"/>
                  </a:cubicBezTo>
                  <a:close/>
                  <a:moveTo>
                    <a:pt x="405364" y="128778"/>
                  </a:moveTo>
                  <a:cubicBezTo>
                    <a:pt x="395769" y="128339"/>
                    <a:pt x="386116" y="129144"/>
                    <a:pt x="376665" y="131216"/>
                  </a:cubicBezTo>
                  <a:cubicBezTo>
                    <a:pt x="367905" y="133058"/>
                    <a:pt x="362373" y="141806"/>
                    <a:pt x="364217" y="150554"/>
                  </a:cubicBezTo>
                  <a:cubicBezTo>
                    <a:pt x="366061" y="159301"/>
                    <a:pt x="374820" y="164826"/>
                    <a:pt x="383580" y="162985"/>
                  </a:cubicBezTo>
                  <a:cubicBezTo>
                    <a:pt x="410320" y="156999"/>
                    <a:pt x="439365" y="165287"/>
                    <a:pt x="459190" y="187386"/>
                  </a:cubicBezTo>
                  <a:cubicBezTo>
                    <a:pt x="479014" y="209486"/>
                    <a:pt x="484546" y="238952"/>
                    <a:pt x="475787" y="265195"/>
                  </a:cubicBezTo>
                  <a:cubicBezTo>
                    <a:pt x="473021" y="273943"/>
                    <a:pt x="477631" y="282691"/>
                    <a:pt x="486391" y="285453"/>
                  </a:cubicBezTo>
                  <a:cubicBezTo>
                    <a:pt x="494689" y="288216"/>
                    <a:pt x="503910" y="283612"/>
                    <a:pt x="506676" y="275324"/>
                  </a:cubicBezTo>
                  <a:cubicBezTo>
                    <a:pt x="518663" y="238492"/>
                    <a:pt x="511286" y="196594"/>
                    <a:pt x="483163" y="165747"/>
                  </a:cubicBezTo>
                  <a:cubicBezTo>
                    <a:pt x="462416" y="142612"/>
                    <a:pt x="434149" y="130094"/>
                    <a:pt x="405364" y="128778"/>
                  </a:cubicBezTo>
                  <a:close/>
                  <a:moveTo>
                    <a:pt x="300594" y="0"/>
                  </a:moveTo>
                  <a:cubicBezTo>
                    <a:pt x="466566" y="0"/>
                    <a:pt x="600727" y="134439"/>
                    <a:pt x="600727" y="300186"/>
                  </a:cubicBezTo>
                  <a:cubicBezTo>
                    <a:pt x="600727" y="465934"/>
                    <a:pt x="466566" y="599913"/>
                    <a:pt x="300594" y="599913"/>
                  </a:cubicBezTo>
                  <a:cubicBezTo>
                    <a:pt x="134622" y="599913"/>
                    <a:pt x="0" y="465934"/>
                    <a:pt x="0" y="300186"/>
                  </a:cubicBezTo>
                  <a:cubicBezTo>
                    <a:pt x="0" y="134439"/>
                    <a:pt x="134622" y="0"/>
                    <a:pt x="300594"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6"/>
            <p:cNvSpPr/>
            <p:nvPr/>
          </p:nvSpPr>
          <p:spPr>
            <a:xfrm>
              <a:off x="11175683" y="6312401"/>
              <a:ext cx="231353" cy="231354"/>
            </a:xfrm>
            <a:custGeom>
              <a:avLst/>
              <a:gdLst/>
              <a:ahLst/>
              <a:cxnLst/>
              <a:rect l="l" t="t" r="r" b="b"/>
              <a:pathLst>
                <a:path w="10474" h="10474" extrusionOk="0">
                  <a:moveTo>
                    <a:pt x="7268" y="5233"/>
                  </a:moveTo>
                  <a:cubicBezTo>
                    <a:pt x="7140" y="5233"/>
                    <a:pt x="7029" y="5344"/>
                    <a:pt x="7029" y="5480"/>
                  </a:cubicBezTo>
                  <a:cubicBezTo>
                    <a:pt x="7029" y="5591"/>
                    <a:pt x="7140" y="5702"/>
                    <a:pt x="7268" y="5702"/>
                  </a:cubicBezTo>
                  <a:cubicBezTo>
                    <a:pt x="7438" y="5702"/>
                    <a:pt x="7566" y="5591"/>
                    <a:pt x="7566" y="5480"/>
                  </a:cubicBezTo>
                  <a:cubicBezTo>
                    <a:pt x="7566" y="5344"/>
                    <a:pt x="7438" y="5233"/>
                    <a:pt x="7268" y="5233"/>
                  </a:cubicBezTo>
                  <a:close/>
                  <a:moveTo>
                    <a:pt x="3454" y="3484"/>
                  </a:moveTo>
                  <a:cubicBezTo>
                    <a:pt x="3274" y="3484"/>
                    <a:pt x="3087" y="3594"/>
                    <a:pt x="3087" y="3782"/>
                  </a:cubicBezTo>
                  <a:cubicBezTo>
                    <a:pt x="3087" y="3961"/>
                    <a:pt x="3274" y="4081"/>
                    <a:pt x="3454" y="4081"/>
                  </a:cubicBezTo>
                  <a:cubicBezTo>
                    <a:pt x="3624" y="4081"/>
                    <a:pt x="3761" y="3961"/>
                    <a:pt x="3761" y="3782"/>
                  </a:cubicBezTo>
                  <a:cubicBezTo>
                    <a:pt x="3761" y="3594"/>
                    <a:pt x="3624" y="3484"/>
                    <a:pt x="3454" y="3484"/>
                  </a:cubicBezTo>
                  <a:close/>
                  <a:moveTo>
                    <a:pt x="7805" y="7400"/>
                  </a:moveTo>
                  <a:lnTo>
                    <a:pt x="7976" y="8014"/>
                  </a:lnTo>
                  <a:lnTo>
                    <a:pt x="7328" y="7648"/>
                  </a:lnTo>
                  <a:cubicBezTo>
                    <a:pt x="7080" y="7699"/>
                    <a:pt x="6841" y="7775"/>
                    <a:pt x="6594" y="7775"/>
                  </a:cubicBezTo>
                  <a:cubicBezTo>
                    <a:pt x="5450" y="7775"/>
                    <a:pt x="4546" y="6990"/>
                    <a:pt x="4546" y="6018"/>
                  </a:cubicBezTo>
                  <a:cubicBezTo>
                    <a:pt x="4546" y="5045"/>
                    <a:pt x="5450" y="4260"/>
                    <a:pt x="6594" y="4260"/>
                  </a:cubicBezTo>
                  <a:cubicBezTo>
                    <a:pt x="7677" y="4260"/>
                    <a:pt x="8650" y="5045"/>
                    <a:pt x="8650" y="6018"/>
                  </a:cubicBezTo>
                  <a:cubicBezTo>
                    <a:pt x="8650" y="6564"/>
                    <a:pt x="8283" y="7050"/>
                    <a:pt x="7805" y="7400"/>
                  </a:cubicBezTo>
                  <a:close/>
                  <a:moveTo>
                    <a:pt x="4247" y="6564"/>
                  </a:moveTo>
                  <a:cubicBezTo>
                    <a:pt x="3931" y="6564"/>
                    <a:pt x="3701" y="6513"/>
                    <a:pt x="3402" y="6427"/>
                  </a:cubicBezTo>
                  <a:lnTo>
                    <a:pt x="2541" y="6863"/>
                  </a:lnTo>
                  <a:lnTo>
                    <a:pt x="2788" y="6129"/>
                  </a:lnTo>
                  <a:cubicBezTo>
                    <a:pt x="2182" y="5702"/>
                    <a:pt x="1824" y="5165"/>
                    <a:pt x="1824" y="4507"/>
                  </a:cubicBezTo>
                  <a:cubicBezTo>
                    <a:pt x="1824" y="3347"/>
                    <a:pt x="2916" y="2460"/>
                    <a:pt x="4247" y="2460"/>
                  </a:cubicBezTo>
                  <a:cubicBezTo>
                    <a:pt x="5425" y="2460"/>
                    <a:pt x="6474" y="3159"/>
                    <a:pt x="6679" y="4149"/>
                  </a:cubicBezTo>
                  <a:cubicBezTo>
                    <a:pt x="6594" y="4132"/>
                    <a:pt x="6517" y="4124"/>
                    <a:pt x="6449" y="4124"/>
                  </a:cubicBezTo>
                  <a:cubicBezTo>
                    <a:pt x="5288" y="4124"/>
                    <a:pt x="4392" y="4994"/>
                    <a:pt x="4392" y="6043"/>
                  </a:cubicBezTo>
                  <a:cubicBezTo>
                    <a:pt x="4392" y="6223"/>
                    <a:pt x="4418" y="6385"/>
                    <a:pt x="4461" y="6555"/>
                  </a:cubicBezTo>
                  <a:cubicBezTo>
                    <a:pt x="4392" y="6564"/>
                    <a:pt x="4315" y="6564"/>
                    <a:pt x="4247" y="6564"/>
                  </a:cubicBezTo>
                  <a:close/>
                  <a:moveTo>
                    <a:pt x="5237" y="0"/>
                  </a:moveTo>
                  <a:cubicBezTo>
                    <a:pt x="2345" y="0"/>
                    <a:pt x="0" y="2345"/>
                    <a:pt x="0" y="5237"/>
                  </a:cubicBezTo>
                  <a:cubicBezTo>
                    <a:pt x="0" y="8129"/>
                    <a:pt x="2345" y="10474"/>
                    <a:pt x="5237" y="10474"/>
                  </a:cubicBezTo>
                  <a:cubicBezTo>
                    <a:pt x="8129" y="10474"/>
                    <a:pt x="10474" y="8129"/>
                    <a:pt x="10474" y="5237"/>
                  </a:cubicBezTo>
                  <a:cubicBezTo>
                    <a:pt x="10474" y="2345"/>
                    <a:pt x="8129" y="0"/>
                    <a:pt x="5237" y="0"/>
                  </a:cubicBezTo>
                  <a:close/>
                  <a:moveTo>
                    <a:pt x="5143" y="4081"/>
                  </a:moveTo>
                  <a:cubicBezTo>
                    <a:pt x="5331" y="4081"/>
                    <a:pt x="5450" y="3961"/>
                    <a:pt x="5450" y="3782"/>
                  </a:cubicBezTo>
                  <a:cubicBezTo>
                    <a:pt x="5450" y="3594"/>
                    <a:pt x="5331" y="3484"/>
                    <a:pt x="5143" y="3484"/>
                  </a:cubicBezTo>
                  <a:cubicBezTo>
                    <a:pt x="4964" y="3484"/>
                    <a:pt x="4793" y="3594"/>
                    <a:pt x="4793" y="3782"/>
                  </a:cubicBezTo>
                  <a:cubicBezTo>
                    <a:pt x="4793" y="3961"/>
                    <a:pt x="4964" y="4081"/>
                    <a:pt x="5143" y="4081"/>
                  </a:cubicBezTo>
                  <a:close/>
                  <a:moveTo>
                    <a:pt x="5928" y="5233"/>
                  </a:moveTo>
                  <a:cubicBezTo>
                    <a:pt x="5809" y="5233"/>
                    <a:pt x="5689" y="5344"/>
                    <a:pt x="5689" y="5480"/>
                  </a:cubicBezTo>
                  <a:cubicBezTo>
                    <a:pt x="5689" y="5591"/>
                    <a:pt x="5809" y="5702"/>
                    <a:pt x="5928" y="5702"/>
                  </a:cubicBezTo>
                  <a:cubicBezTo>
                    <a:pt x="6107" y="5702"/>
                    <a:pt x="6235" y="5591"/>
                    <a:pt x="6235" y="5480"/>
                  </a:cubicBezTo>
                  <a:cubicBezTo>
                    <a:pt x="6235" y="5344"/>
                    <a:pt x="6107" y="5233"/>
                    <a:pt x="5928" y="5233"/>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16"/>
          <p:cNvSpPr txBox="1">
            <a:spLocks noGrp="1"/>
          </p:cNvSpPr>
          <p:nvPr>
            <p:ph type="sldNum" idx="12"/>
          </p:nvPr>
        </p:nvSpPr>
        <p:spPr>
          <a:xfrm>
            <a:off x="5815865" y="6284866"/>
            <a:ext cx="560269" cy="213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100">
                <a:solidFill>
                  <a:srgbClr val="888888"/>
                </a:solidFill>
                <a:latin typeface="Lato"/>
                <a:ea typeface="Lato"/>
                <a:cs typeface="Lato"/>
                <a:sym typeface="Lato"/>
              </a:defRPr>
            </a:lvl1pPr>
            <a:lvl2pPr marL="0" lvl="1" indent="0" algn="ctr">
              <a:spcBef>
                <a:spcPts val="0"/>
              </a:spcBef>
              <a:buNone/>
              <a:defRPr sz="1100">
                <a:solidFill>
                  <a:srgbClr val="888888"/>
                </a:solidFill>
                <a:latin typeface="Lato"/>
                <a:ea typeface="Lato"/>
                <a:cs typeface="Lato"/>
                <a:sym typeface="Lato"/>
              </a:defRPr>
            </a:lvl2pPr>
            <a:lvl3pPr marL="0" lvl="2" indent="0" algn="ctr">
              <a:spcBef>
                <a:spcPts val="0"/>
              </a:spcBef>
              <a:buNone/>
              <a:defRPr sz="1100">
                <a:solidFill>
                  <a:srgbClr val="888888"/>
                </a:solidFill>
                <a:latin typeface="Lato"/>
                <a:ea typeface="Lato"/>
                <a:cs typeface="Lato"/>
                <a:sym typeface="Lato"/>
              </a:defRPr>
            </a:lvl3pPr>
            <a:lvl4pPr marL="0" lvl="3" indent="0" algn="ctr">
              <a:spcBef>
                <a:spcPts val="0"/>
              </a:spcBef>
              <a:buNone/>
              <a:defRPr sz="1100">
                <a:solidFill>
                  <a:srgbClr val="888888"/>
                </a:solidFill>
                <a:latin typeface="Lato"/>
                <a:ea typeface="Lato"/>
                <a:cs typeface="Lato"/>
                <a:sym typeface="Lato"/>
              </a:defRPr>
            </a:lvl4pPr>
            <a:lvl5pPr marL="0" lvl="4" indent="0" algn="ctr">
              <a:spcBef>
                <a:spcPts val="0"/>
              </a:spcBef>
              <a:buNone/>
              <a:defRPr sz="1100">
                <a:solidFill>
                  <a:srgbClr val="888888"/>
                </a:solidFill>
                <a:latin typeface="Lato"/>
                <a:ea typeface="Lato"/>
                <a:cs typeface="Lato"/>
                <a:sym typeface="Lato"/>
              </a:defRPr>
            </a:lvl5pPr>
            <a:lvl6pPr marL="0" lvl="5" indent="0" algn="ctr">
              <a:spcBef>
                <a:spcPts val="0"/>
              </a:spcBef>
              <a:buNone/>
              <a:defRPr sz="1100">
                <a:solidFill>
                  <a:srgbClr val="888888"/>
                </a:solidFill>
                <a:latin typeface="Lato"/>
                <a:ea typeface="Lato"/>
                <a:cs typeface="Lato"/>
                <a:sym typeface="Lato"/>
              </a:defRPr>
            </a:lvl6pPr>
            <a:lvl7pPr marL="0" lvl="6" indent="0" algn="ctr">
              <a:spcBef>
                <a:spcPts val="0"/>
              </a:spcBef>
              <a:buNone/>
              <a:defRPr sz="1100">
                <a:solidFill>
                  <a:srgbClr val="888888"/>
                </a:solidFill>
                <a:latin typeface="Lato"/>
                <a:ea typeface="Lato"/>
                <a:cs typeface="Lato"/>
                <a:sym typeface="Lato"/>
              </a:defRPr>
            </a:lvl7pPr>
            <a:lvl8pPr marL="0" lvl="7" indent="0" algn="ctr">
              <a:spcBef>
                <a:spcPts val="0"/>
              </a:spcBef>
              <a:buNone/>
              <a:defRPr sz="1100">
                <a:solidFill>
                  <a:srgbClr val="888888"/>
                </a:solidFill>
                <a:latin typeface="Lato"/>
                <a:ea typeface="Lato"/>
                <a:cs typeface="Lato"/>
                <a:sym typeface="Lato"/>
              </a:defRPr>
            </a:lvl8pPr>
            <a:lvl9pPr marL="0" lvl="8" indent="0" algn="ctr">
              <a:spcBef>
                <a:spcPts val="0"/>
              </a:spcBef>
              <a:buNone/>
              <a:defRPr sz="1100">
                <a:solidFill>
                  <a:srgbClr val="888888"/>
                </a:solidFill>
                <a:latin typeface="Lato"/>
                <a:ea typeface="Lato"/>
                <a:cs typeface="Lato"/>
                <a:sym typeface="Lato"/>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6"/>
          <p:cNvSpPr txBox="1">
            <a:spLocks noGrp="1"/>
          </p:cNvSpPr>
          <p:nvPr>
            <p:ph type="body" idx="1"/>
          </p:nvPr>
        </p:nvSpPr>
        <p:spPr>
          <a:xfrm>
            <a:off x="876300" y="-5"/>
            <a:ext cx="10642600" cy="102870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3F3F3F"/>
              </a:buClr>
              <a:buSzPts val="3200"/>
              <a:buNone/>
              <a:defRPr sz="3200" b="1">
                <a:solidFill>
                  <a:srgbClr val="3F3F3F"/>
                </a:solidFill>
                <a:latin typeface="Lato Black"/>
                <a:ea typeface="Lato Black"/>
                <a:cs typeface="Lato Black"/>
                <a:sym typeface="Lato Black"/>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6"/>
          <p:cNvSpPr txBox="1">
            <a:spLocks noGrp="1"/>
          </p:cNvSpPr>
          <p:nvPr>
            <p:ph type="body" idx="2"/>
          </p:nvPr>
        </p:nvSpPr>
        <p:spPr>
          <a:xfrm rot="-5400000">
            <a:off x="-487546" y="4252130"/>
            <a:ext cx="1447294" cy="472203"/>
          </a:xfrm>
          <a:prstGeom prst="rect">
            <a:avLst/>
          </a:prstGeom>
          <a:solidFill>
            <a:srgbClr val="D8D8D8"/>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600"/>
              <a:buNone/>
              <a:defRPr sz="1600" b="1">
                <a:solidFill>
                  <a:schemeClr val="lt1"/>
                </a:solidFill>
                <a:latin typeface="Lato"/>
                <a:ea typeface="Lato"/>
                <a:cs typeface="Lato"/>
                <a:sym typeface="La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6"/>
          <p:cNvSpPr/>
          <p:nvPr/>
        </p:nvSpPr>
        <p:spPr>
          <a:xfrm>
            <a:off x="0" y="5674125"/>
            <a:ext cx="472203" cy="4599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 name="Google Shape;68;p16"/>
          <p:cNvSpPr/>
          <p:nvPr/>
        </p:nvSpPr>
        <p:spPr>
          <a:xfrm rot="-5400000">
            <a:off x="143379" y="5781815"/>
            <a:ext cx="193710" cy="240754"/>
          </a:xfrm>
          <a:prstGeom prst="chevron">
            <a:avLst>
              <a:gd name="adj" fmla="val 5759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69;p16"/>
          <p:cNvSpPr/>
          <p:nvPr/>
        </p:nvSpPr>
        <p:spPr>
          <a:xfrm>
            <a:off x="704850" y="6253500"/>
            <a:ext cx="3949700" cy="275781"/>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7F7F7F"/>
              </a:buClr>
              <a:buSzPts val="1100"/>
              <a:buFont typeface="Lato"/>
              <a:buNone/>
            </a:pPr>
            <a:r>
              <a:rPr lang="en-US" sz="1100" b="1" i="0">
                <a:solidFill>
                  <a:srgbClr val="7F7F7F"/>
                </a:solidFill>
                <a:latin typeface="Lato"/>
                <a:ea typeface="Lato"/>
                <a:cs typeface="Lato"/>
                <a:sym typeface="Lato"/>
              </a:rPr>
              <a:t>City University of Hong Kong </a:t>
            </a:r>
            <a:r>
              <a:rPr lang="en-US" sz="1100" b="0" i="0">
                <a:solidFill>
                  <a:schemeClr val="dk2"/>
                </a:solidFill>
                <a:latin typeface="Lato Light"/>
                <a:ea typeface="Lato Light"/>
                <a:cs typeface="Lato Light"/>
                <a:sym typeface="Lato Light"/>
              </a:rPr>
              <a:t>|  </a:t>
            </a:r>
            <a:r>
              <a:rPr lang="en-US" sz="1100" b="0" i="0">
                <a:solidFill>
                  <a:srgbClr val="7F7F7F"/>
                </a:solidFill>
                <a:latin typeface="Lato Light"/>
                <a:ea typeface="Lato Light"/>
                <a:cs typeface="Lato Light"/>
                <a:sym typeface="Lato Light"/>
              </a:rPr>
              <a:t>www.cityu.edu.hk</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结尾">
  <p:cSld name="结尾">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t="15620"/>
          <a:stretch/>
        </p:blipFill>
        <p:spPr>
          <a:xfrm>
            <a:off x="541" y="-2977"/>
            <a:ext cx="12191457" cy="6858001"/>
          </a:xfrm>
          <a:prstGeom prst="rect">
            <a:avLst/>
          </a:prstGeom>
          <a:noFill/>
          <a:ln>
            <a:noFill/>
          </a:ln>
        </p:spPr>
      </p:pic>
      <p:sp>
        <p:nvSpPr>
          <p:cNvPr id="72" name="Google Shape;72;p17"/>
          <p:cNvSpPr/>
          <p:nvPr/>
        </p:nvSpPr>
        <p:spPr>
          <a:xfrm>
            <a:off x="-1" y="-2"/>
            <a:ext cx="12192000" cy="6858001"/>
          </a:xfrm>
          <a:prstGeom prst="rect">
            <a:avLst/>
          </a:prstGeom>
          <a:solidFill>
            <a:srgbClr val="A92D61">
              <a:alpha val="9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 name="Google Shape;73;p17"/>
          <p:cNvSpPr/>
          <p:nvPr/>
        </p:nvSpPr>
        <p:spPr>
          <a:xfrm>
            <a:off x="-1" y="5839362"/>
            <a:ext cx="9163319" cy="1015663"/>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 name="Google Shape;74;p17"/>
          <p:cNvSpPr txBox="1">
            <a:spLocks noGrp="1"/>
          </p:cNvSpPr>
          <p:nvPr>
            <p:ph type="body" idx="1"/>
          </p:nvPr>
        </p:nvSpPr>
        <p:spPr>
          <a:xfrm>
            <a:off x="958232" y="2523291"/>
            <a:ext cx="8776487" cy="93331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4000"/>
              <a:buNone/>
              <a:defRPr sz="4000" b="1">
                <a:solidFill>
                  <a:schemeClr val="lt1"/>
                </a:solidFill>
                <a:latin typeface="Lato Black"/>
                <a:ea typeface="Lato Black"/>
                <a:cs typeface="Lato Black"/>
                <a:sym typeface="Lato Black"/>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7"/>
          <p:cNvSpPr txBox="1">
            <a:spLocks noGrp="1"/>
          </p:cNvSpPr>
          <p:nvPr>
            <p:ph type="body" idx="2"/>
          </p:nvPr>
        </p:nvSpPr>
        <p:spPr>
          <a:xfrm>
            <a:off x="958232" y="3699989"/>
            <a:ext cx="5178151" cy="31122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F2F2F2"/>
              </a:buClr>
              <a:buSzPts val="1600"/>
              <a:buNone/>
              <a:defRPr sz="1600" b="0">
                <a:solidFill>
                  <a:srgbClr val="F2F2F2"/>
                </a:solidFill>
                <a:latin typeface="Lato"/>
                <a:ea typeface="Lato"/>
                <a:cs typeface="Lato"/>
                <a:sym typeface="La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7"/>
          <p:cNvSpPr txBox="1">
            <a:spLocks noGrp="1"/>
          </p:cNvSpPr>
          <p:nvPr>
            <p:ph type="body" idx="3"/>
          </p:nvPr>
        </p:nvSpPr>
        <p:spPr>
          <a:xfrm>
            <a:off x="958232" y="4053213"/>
            <a:ext cx="5178151" cy="3132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F2F2F2"/>
              </a:buClr>
              <a:buSzPts val="1600"/>
              <a:buNone/>
              <a:defRPr sz="1600" b="0">
                <a:solidFill>
                  <a:srgbClr val="F2F2F2"/>
                </a:solidFill>
                <a:latin typeface="Lato"/>
                <a:ea typeface="Lato"/>
                <a:cs typeface="Lato"/>
                <a:sym typeface="La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7"/>
          <p:cNvSpPr/>
          <p:nvPr/>
        </p:nvSpPr>
        <p:spPr>
          <a:xfrm>
            <a:off x="278895" y="6196300"/>
            <a:ext cx="2949746" cy="51494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200" b="1" i="0">
                <a:solidFill>
                  <a:srgbClr val="D8D8D8"/>
                </a:solidFill>
                <a:latin typeface="Lato"/>
                <a:ea typeface="Lato"/>
                <a:cs typeface="Lato"/>
                <a:sym typeface="Lato"/>
              </a:rPr>
              <a:t>City University of Hong Kong</a:t>
            </a:r>
            <a:endParaRPr/>
          </a:p>
          <a:p>
            <a:pPr marL="0" marR="0" lvl="0" indent="0" algn="l" rtl="0">
              <a:lnSpc>
                <a:spcPct val="120000"/>
              </a:lnSpc>
              <a:spcBef>
                <a:spcPts val="0"/>
              </a:spcBef>
              <a:spcAft>
                <a:spcPts val="0"/>
              </a:spcAft>
              <a:buNone/>
            </a:pPr>
            <a:r>
              <a:rPr lang="en-US" sz="1200" b="0" i="0">
                <a:solidFill>
                  <a:srgbClr val="D8D8D8"/>
                </a:solidFill>
                <a:latin typeface="Lato"/>
                <a:ea typeface="Lato"/>
                <a:cs typeface="Lato"/>
                <a:sym typeface="Lato"/>
              </a:rPr>
              <a:t>Tat Chee Avenue, Kowloon, Hong Kong</a:t>
            </a:r>
            <a:endParaRPr/>
          </a:p>
        </p:txBody>
      </p:sp>
      <p:grpSp>
        <p:nvGrpSpPr>
          <p:cNvPr id="78" name="Google Shape;78;p17"/>
          <p:cNvGrpSpPr/>
          <p:nvPr/>
        </p:nvGrpSpPr>
        <p:grpSpPr>
          <a:xfrm>
            <a:off x="10049690" y="426081"/>
            <a:ext cx="1412237" cy="852093"/>
            <a:chOff x="10049690" y="426081"/>
            <a:chExt cx="1412237" cy="852093"/>
          </a:xfrm>
        </p:grpSpPr>
        <p:grpSp>
          <p:nvGrpSpPr>
            <p:cNvPr id="79" name="Google Shape;79;p17"/>
            <p:cNvGrpSpPr/>
            <p:nvPr/>
          </p:nvGrpSpPr>
          <p:grpSpPr>
            <a:xfrm>
              <a:off x="10049690" y="426081"/>
              <a:ext cx="1412237" cy="852093"/>
              <a:chOff x="10164588" y="462340"/>
              <a:chExt cx="1332307" cy="803866"/>
            </a:xfrm>
          </p:grpSpPr>
          <p:grpSp>
            <p:nvGrpSpPr>
              <p:cNvPr id="80" name="Google Shape;80;p17"/>
              <p:cNvGrpSpPr/>
              <p:nvPr/>
            </p:nvGrpSpPr>
            <p:grpSpPr>
              <a:xfrm>
                <a:off x="10164588" y="462340"/>
                <a:ext cx="1332307" cy="803866"/>
                <a:chOff x="11006452" y="455658"/>
                <a:chExt cx="1332307" cy="803866"/>
              </a:xfrm>
            </p:grpSpPr>
            <p:sp>
              <p:nvSpPr>
                <p:cNvPr id="81" name="Google Shape;81;p17"/>
                <p:cNvSpPr/>
                <p:nvPr/>
              </p:nvSpPr>
              <p:spPr>
                <a:xfrm>
                  <a:off x="11332306" y="455658"/>
                  <a:ext cx="1006453" cy="624997"/>
                </a:xfrm>
                <a:custGeom>
                  <a:avLst/>
                  <a:gdLst/>
                  <a:ahLst/>
                  <a:cxnLst/>
                  <a:rect l="l" t="t" r="r" b="b"/>
                  <a:pathLst>
                    <a:path w="997078" h="619175" extrusionOk="0">
                      <a:moveTo>
                        <a:pt x="846469" y="618870"/>
                      </a:moveTo>
                      <a:lnTo>
                        <a:pt x="846665" y="618912"/>
                      </a:lnTo>
                      <a:lnTo>
                        <a:pt x="846630" y="619106"/>
                      </a:lnTo>
                      <a:lnTo>
                        <a:pt x="846379" y="619175"/>
                      </a:lnTo>
                      <a:close/>
                      <a:moveTo>
                        <a:pt x="849309" y="609189"/>
                      </a:moveTo>
                      <a:lnTo>
                        <a:pt x="847497" y="619092"/>
                      </a:lnTo>
                      <a:lnTo>
                        <a:pt x="846665" y="618912"/>
                      </a:lnTo>
                      <a:lnTo>
                        <a:pt x="847011" y="617021"/>
                      </a:lnTo>
                      <a:close/>
                      <a:moveTo>
                        <a:pt x="960453" y="1630"/>
                      </a:moveTo>
                      <a:lnTo>
                        <a:pt x="997078" y="105487"/>
                      </a:lnTo>
                      <a:lnTo>
                        <a:pt x="849309" y="609189"/>
                      </a:lnTo>
                      <a:close/>
                      <a:moveTo>
                        <a:pt x="959844" y="233"/>
                      </a:moveTo>
                      <a:lnTo>
                        <a:pt x="847011" y="617021"/>
                      </a:lnTo>
                      <a:lnTo>
                        <a:pt x="846469" y="618870"/>
                      </a:lnTo>
                      <a:lnTo>
                        <a:pt x="0" y="435848"/>
                      </a:lnTo>
                      <a:lnTo>
                        <a:pt x="173062" y="202332"/>
                      </a:lnTo>
                      <a:close/>
                      <a:moveTo>
                        <a:pt x="959884" y="16"/>
                      </a:moveTo>
                      <a:lnTo>
                        <a:pt x="959951" y="206"/>
                      </a:lnTo>
                      <a:lnTo>
                        <a:pt x="959844" y="233"/>
                      </a:lnTo>
                      <a:close/>
                      <a:moveTo>
                        <a:pt x="960751" y="0"/>
                      </a:moveTo>
                      <a:lnTo>
                        <a:pt x="960453" y="1630"/>
                      </a:lnTo>
                      <a:lnTo>
                        <a:pt x="959951" y="206"/>
                      </a:lnTo>
                      <a:close/>
                    </a:path>
                  </a:pathLst>
                </a:cu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Lato"/>
                    <a:ea typeface="Lato"/>
                    <a:cs typeface="Lato"/>
                    <a:sym typeface="Lato"/>
                  </a:endParaRPr>
                </a:p>
              </p:txBody>
            </p:sp>
            <p:sp>
              <p:nvSpPr>
                <p:cNvPr id="82" name="Google Shape;82;p17"/>
                <p:cNvSpPr txBox="1"/>
                <p:nvPr/>
              </p:nvSpPr>
              <p:spPr>
                <a:xfrm>
                  <a:off x="11006452" y="978185"/>
                  <a:ext cx="824842" cy="20005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700">
                      <a:solidFill>
                        <a:schemeClr val="lt1"/>
                      </a:solidFill>
                      <a:latin typeface="Arial"/>
                      <a:ea typeface="Arial"/>
                      <a:cs typeface="Arial"/>
                      <a:sym typeface="Arial"/>
                    </a:rPr>
                    <a:t>香港城市大學</a:t>
                  </a:r>
                  <a:endParaRPr/>
                </a:p>
              </p:txBody>
            </p:sp>
            <p:sp>
              <p:nvSpPr>
                <p:cNvPr id="83" name="Google Shape;83;p17"/>
                <p:cNvSpPr/>
                <p:nvPr/>
              </p:nvSpPr>
              <p:spPr>
                <a:xfrm>
                  <a:off x="11006452" y="1074858"/>
                  <a:ext cx="1181734" cy="1846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 b="0" i="0">
                      <a:solidFill>
                        <a:schemeClr val="lt1"/>
                      </a:solidFill>
                      <a:latin typeface="Lato Light"/>
                      <a:ea typeface="Lato Light"/>
                      <a:cs typeface="Lato Light"/>
                      <a:sym typeface="Lato Light"/>
                    </a:rPr>
                    <a:t>City University of Hong Kong </a:t>
                  </a:r>
                  <a:endParaRPr sz="600" b="0">
                    <a:solidFill>
                      <a:schemeClr val="dk1"/>
                    </a:solidFill>
                    <a:latin typeface="Lato Light"/>
                    <a:ea typeface="Lato Light"/>
                    <a:cs typeface="Lato Light"/>
                    <a:sym typeface="Lato Light"/>
                  </a:endParaRPr>
                </a:p>
              </p:txBody>
            </p:sp>
          </p:grpSp>
          <p:sp>
            <p:nvSpPr>
              <p:cNvPr id="84" name="Google Shape;84;p17"/>
              <p:cNvSpPr/>
              <p:nvPr/>
            </p:nvSpPr>
            <p:spPr>
              <a:xfrm>
                <a:off x="10670212" y="608306"/>
                <a:ext cx="732245" cy="168407"/>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500" b="1" i="1">
                    <a:solidFill>
                      <a:schemeClr val="accent2"/>
                    </a:solidFill>
                    <a:latin typeface="Arial"/>
                    <a:ea typeface="Arial"/>
                    <a:cs typeface="Arial"/>
                    <a:sym typeface="Arial"/>
                  </a:rPr>
                  <a:t>第二届高校模板大赛</a:t>
                </a:r>
                <a:endParaRPr sz="500" b="1" i="1">
                  <a:solidFill>
                    <a:schemeClr val="accent2"/>
                  </a:solidFill>
                  <a:latin typeface="Arial"/>
                  <a:ea typeface="Arial"/>
                  <a:cs typeface="Arial"/>
                  <a:sym typeface="Arial"/>
                </a:endParaRPr>
              </a:p>
            </p:txBody>
          </p:sp>
        </p:grpSp>
        <p:sp>
          <p:nvSpPr>
            <p:cNvPr id="85" name="Google Shape;85;p17"/>
            <p:cNvSpPr/>
            <p:nvPr/>
          </p:nvSpPr>
          <p:spPr>
            <a:xfrm>
              <a:off x="10553302" y="672110"/>
              <a:ext cx="683200" cy="35766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1" i="1">
                  <a:solidFill>
                    <a:schemeClr val="accent2"/>
                  </a:solidFill>
                  <a:latin typeface="Lato Black"/>
                  <a:ea typeface="Lato Black"/>
                  <a:cs typeface="Lato Black"/>
                  <a:sym typeface="Lato Black"/>
                </a:rPr>
                <a:t>CityU</a:t>
              </a:r>
              <a:endParaRPr sz="1600" b="1" i="1">
                <a:solidFill>
                  <a:schemeClr val="accent2"/>
                </a:solidFill>
                <a:latin typeface="Lato Black"/>
                <a:ea typeface="Lato Black"/>
                <a:cs typeface="Lato Black"/>
                <a:sym typeface="Lato Black"/>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说明">
  <p:cSld name="1_说明">
    <p:spTree>
      <p:nvGrpSpPr>
        <p:cNvPr id="1" name="Shape 86"/>
        <p:cNvGrpSpPr/>
        <p:nvPr/>
      </p:nvGrpSpPr>
      <p:grpSpPr>
        <a:xfrm>
          <a:off x="0" y="0"/>
          <a:ext cx="0" cy="0"/>
          <a:chOff x="0" y="0"/>
          <a:chExt cx="0" cy="0"/>
        </a:xfrm>
      </p:grpSpPr>
      <p:sp>
        <p:nvSpPr>
          <p:cNvPr id="87" name="Google Shape;87;p18"/>
          <p:cNvSpPr/>
          <p:nvPr/>
        </p:nvSpPr>
        <p:spPr>
          <a:xfrm>
            <a:off x="0"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8" name="Google Shape;88;p18"/>
          <p:cNvPicPr preferRelativeResize="0"/>
          <p:nvPr/>
        </p:nvPicPr>
        <p:blipFill rotWithShape="1">
          <a:blip r:embed="rId2">
            <a:alphaModFix/>
          </a:blip>
          <a:srcRect t="13571" b="4237"/>
          <a:stretch/>
        </p:blipFill>
        <p:spPr>
          <a:xfrm>
            <a:off x="244946" y="222941"/>
            <a:ext cx="11702106" cy="6412117"/>
          </a:xfrm>
          <a:prstGeom prst="rect">
            <a:avLst/>
          </a:prstGeom>
          <a:noFill/>
          <a:ln>
            <a:noFill/>
          </a:ln>
        </p:spPr>
      </p:pic>
      <p:sp>
        <p:nvSpPr>
          <p:cNvPr id="89" name="Google Shape;89;p18"/>
          <p:cNvSpPr/>
          <p:nvPr/>
        </p:nvSpPr>
        <p:spPr>
          <a:xfrm>
            <a:off x="244946" y="222941"/>
            <a:ext cx="11702107" cy="6412117"/>
          </a:xfrm>
          <a:prstGeom prst="rect">
            <a:avLst/>
          </a:prstGeom>
          <a:solidFill>
            <a:schemeClr val="lt2">
              <a:alpha val="91764"/>
            </a:schemeClr>
          </a:solidFill>
          <a:ln>
            <a:noFill/>
          </a:ln>
          <a:effectLst>
            <a:outerShdw blurRad="177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说明">
  <p:cSld name="说明">
    <p:spTree>
      <p:nvGrpSpPr>
        <p:cNvPr id="1" name="Shape 90"/>
        <p:cNvGrpSpPr/>
        <p:nvPr/>
      </p:nvGrpSpPr>
      <p:grpSpPr>
        <a:xfrm>
          <a:off x="0" y="0"/>
          <a:ext cx="0" cy="0"/>
          <a:chOff x="0" y="0"/>
          <a:chExt cx="0" cy="0"/>
        </a:xfrm>
      </p:grpSpPr>
      <p:sp>
        <p:nvSpPr>
          <p:cNvPr id="91" name="Google Shape;91;p19"/>
          <p:cNvSpPr/>
          <p:nvPr/>
        </p:nvSpPr>
        <p:spPr>
          <a:xfrm>
            <a:off x="0"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92;p19"/>
          <p:cNvSpPr/>
          <p:nvPr/>
        </p:nvSpPr>
        <p:spPr>
          <a:xfrm>
            <a:off x="244946" y="222941"/>
            <a:ext cx="11702107" cy="6412117"/>
          </a:xfrm>
          <a:prstGeom prst="rect">
            <a:avLst/>
          </a:prstGeom>
          <a:solidFill>
            <a:schemeClr val="lt2"/>
          </a:solidFill>
          <a:ln>
            <a:noFill/>
          </a:ln>
          <a:effectLst>
            <a:outerShdw blurRad="177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93;p19"/>
          <p:cNvSpPr txBox="1">
            <a:spLocks noGrp="1"/>
          </p:cNvSpPr>
          <p:nvPr>
            <p:ph type="body" idx="1"/>
          </p:nvPr>
        </p:nvSpPr>
        <p:spPr>
          <a:xfrm>
            <a:off x="876300" y="-5"/>
            <a:ext cx="10642600" cy="1028705"/>
          </a:xfrm>
          <a:prstGeom prst="rect">
            <a:avLst/>
          </a:prstGeom>
          <a:noFill/>
          <a:ln>
            <a:noFill/>
          </a:ln>
        </p:spPr>
        <p:txBody>
          <a:bodyPr spcFirstLastPara="1" wrap="square" lIns="91425" tIns="45700" rIns="91425" bIns="45700" anchor="b" anchorCtr="0">
            <a:normAutofit/>
          </a:bodyPr>
          <a:lstStyle>
            <a:lvl1pPr marL="457200" marR="0" lvl="0" indent="-228600" algn="l">
              <a:lnSpc>
                <a:spcPct val="90000"/>
              </a:lnSpc>
              <a:spcBef>
                <a:spcPts val="1000"/>
              </a:spcBef>
              <a:spcAft>
                <a:spcPts val="0"/>
              </a:spcAft>
              <a:buClr>
                <a:srgbClr val="3F3F3F"/>
              </a:buClr>
              <a:buSzPts val="2800"/>
              <a:buFont typeface="Arial"/>
              <a:buNone/>
              <a:defRPr sz="2800" b="1">
                <a:solidFill>
                  <a:srgbClr val="3F3F3F"/>
                </a:solidFill>
                <a:latin typeface="Lato"/>
                <a:ea typeface="Lato"/>
                <a:cs typeface="Lato"/>
                <a:sym typeface="La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首页">
  <p:cSld name="首页">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自定义版式">
  <p:cSld name="1_自定义版式">
    <p:spTree>
      <p:nvGrpSpPr>
        <p:cNvPr id="1" name="Shape 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kaggle.com/datasets/balraj98/modelnet40-princeton-3d-object-dataset" TargetMode="External"/><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modelnet.cs.princeton.edu/" TargetMode="External"/><Relationship Id="rId5" Type="http://schemas.openxmlformats.org/officeDocument/2006/relationships/hyperlink" Target="http://3dvision.princeton.edu/code.html" TargetMode="External"/><Relationship Id="rId10" Type="http://schemas.openxmlformats.org/officeDocument/2006/relationships/image" Target="../media/image9.png"/><Relationship Id="rId4" Type="http://schemas.openxmlformats.org/officeDocument/2006/relationships/hyperlink" Target="https://segeval.cs.princeton.edu/public/off_format.html" TargetMode="Externa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a:spLocks noGrp="1"/>
          </p:cNvSpPr>
          <p:nvPr>
            <p:ph type="body" idx="1"/>
          </p:nvPr>
        </p:nvSpPr>
        <p:spPr>
          <a:xfrm>
            <a:off x="1513200" y="2159692"/>
            <a:ext cx="9766961" cy="1196436"/>
          </a:xfrm>
          <a:prstGeom prst="rect">
            <a:avLst/>
          </a:prstGeom>
          <a:noFill/>
          <a:ln>
            <a:noFill/>
          </a:ln>
        </p:spPr>
        <p:txBody>
          <a:bodyPr spcFirstLastPara="1" wrap="square" lIns="91425" tIns="45700" rIns="91425" bIns="45700" anchor="ctr" anchorCtr="0">
            <a:normAutofit fontScale="92500" lnSpcReduction="10000"/>
          </a:bodyPr>
          <a:lstStyle/>
          <a:p>
            <a:pPr marL="0" indent="0">
              <a:spcBef>
                <a:spcPts val="0"/>
              </a:spcBef>
            </a:pPr>
            <a:r>
              <a:rPr lang="en-US" b="1" dirty="0">
                <a:latin typeface="Times New Roman" panose="02020603050405020304" pitchFamily="18" charset="0"/>
                <a:cs typeface="Times New Roman" panose="02020603050405020304" pitchFamily="18" charset="0"/>
              </a:rPr>
              <a:t>A </a:t>
            </a:r>
            <a:r>
              <a:rPr lang="en-US" b="1" dirty="0" err="1">
                <a:latin typeface="Times New Roman" panose="02020603050405020304" pitchFamily="18" charset="0"/>
                <a:cs typeface="Times New Roman" panose="02020603050405020304" pitchFamily="18" charset="0"/>
              </a:rPr>
              <a:t>PointNet</a:t>
            </a:r>
            <a:r>
              <a:rPr lang="en-US" b="1" dirty="0">
                <a:latin typeface="Times New Roman" panose="02020603050405020304" pitchFamily="18" charset="0"/>
                <a:cs typeface="Times New Roman" panose="02020603050405020304" pitchFamily="18" charset="0"/>
              </a:rPr>
              <a:t>++ Based Model for 3D Object Classification</a:t>
            </a:r>
          </a:p>
        </p:txBody>
      </p:sp>
      <p:sp>
        <p:nvSpPr>
          <p:cNvPr id="102" name="Google Shape;102;p1"/>
          <p:cNvSpPr txBox="1">
            <a:spLocks noGrp="1"/>
          </p:cNvSpPr>
          <p:nvPr>
            <p:ph type="body" idx="3"/>
          </p:nvPr>
        </p:nvSpPr>
        <p:spPr>
          <a:xfrm>
            <a:off x="1513200" y="3693973"/>
            <a:ext cx="9165600" cy="981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None/>
            </a:pPr>
            <a:r>
              <a:rPr lang="en-US" altLang="zh-CN" sz="2400" b="1" dirty="0">
                <a:latin typeface="Times New Roman"/>
                <a:ea typeface="Times New Roman"/>
                <a:cs typeface="Times New Roman"/>
                <a:sym typeface="Times New Roman"/>
              </a:rPr>
              <a:t>LIN Di, Qu </a:t>
            </a:r>
            <a:r>
              <a:rPr lang="en-US" altLang="zh-CN" sz="2400" b="1" dirty="0" err="1">
                <a:latin typeface="Times New Roman"/>
                <a:ea typeface="Times New Roman"/>
                <a:cs typeface="Times New Roman"/>
                <a:sym typeface="Times New Roman"/>
              </a:rPr>
              <a:t>Zhiyan</a:t>
            </a:r>
            <a:endParaRPr lang="en-US" sz="2400" b="1" dirty="0">
              <a:latin typeface="Times New Roman"/>
              <a:ea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9"/>
          <p:cNvSpPr txBox="1"/>
          <p:nvPr/>
        </p:nvSpPr>
        <p:spPr>
          <a:xfrm>
            <a:off x="710832" y="2599550"/>
            <a:ext cx="3958492" cy="340247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19900"/>
              <a:buFont typeface="Arial"/>
              <a:buNone/>
            </a:pPr>
            <a:r>
              <a:rPr lang="en-US" sz="19900" b="1">
                <a:solidFill>
                  <a:schemeClr val="lt1"/>
                </a:solidFill>
                <a:latin typeface="Lato Black"/>
                <a:ea typeface="Lato Black"/>
                <a:cs typeface="Lato Black"/>
                <a:sym typeface="Lato Black"/>
              </a:rPr>
              <a:t>03</a:t>
            </a:r>
            <a:endParaRPr sz="19900" b="1">
              <a:solidFill>
                <a:schemeClr val="lt1"/>
              </a:solidFill>
              <a:latin typeface="Lato Black"/>
              <a:ea typeface="Lato Black"/>
              <a:cs typeface="Lato Black"/>
              <a:sym typeface="Lato Black"/>
            </a:endParaRPr>
          </a:p>
        </p:txBody>
      </p:sp>
      <p:sp>
        <p:nvSpPr>
          <p:cNvPr id="198" name="Google Shape;198;p9"/>
          <p:cNvSpPr txBox="1">
            <a:spLocks noGrp="1"/>
          </p:cNvSpPr>
          <p:nvPr>
            <p:ph type="body" idx="1"/>
          </p:nvPr>
        </p:nvSpPr>
        <p:spPr>
          <a:xfrm>
            <a:off x="4894242" y="4005891"/>
            <a:ext cx="6023665" cy="808696"/>
          </a:xfrm>
          <a:prstGeom prst="rect">
            <a:avLst/>
          </a:prstGeom>
          <a:noFill/>
          <a:ln>
            <a:noFill/>
          </a:ln>
        </p:spPr>
        <p:txBody>
          <a:bodyPr spcFirstLastPara="1" wrap="square" lIns="91425" tIns="45700" rIns="91425" bIns="45700" anchor="ctr" anchorCtr="0">
            <a:noAutofit/>
          </a:bodyPr>
          <a:lstStyle/>
          <a:p>
            <a:pPr marL="0" indent="0">
              <a:spcBef>
                <a:spcPts val="0"/>
              </a:spcBef>
              <a:buSzPts val="4400"/>
            </a:pPr>
            <a:r>
              <a:rPr lang="en-US" sz="4400">
                <a:latin typeface="Times New Roman"/>
                <a:cs typeface="Times New Roman"/>
                <a:sym typeface="Times New Roman"/>
              </a:rPr>
              <a:t>Model Performance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0D7725-3A99-D981-2672-3F3A99B34B72}"/>
              </a:ext>
            </a:extLst>
          </p:cNvPr>
          <p:cNvSpPr>
            <a:spLocks noGrp="1"/>
          </p:cNvSpPr>
          <p:nvPr>
            <p:ph type="body" idx="2"/>
          </p:nvPr>
        </p:nvSpPr>
        <p:spPr/>
        <p:txBody>
          <a:bodyPr/>
          <a:lstStyle/>
          <a:p>
            <a:endParaRPr lang="en-US"/>
          </a:p>
        </p:txBody>
      </p:sp>
      <p:sp>
        <p:nvSpPr>
          <p:cNvPr id="9" name="文本框 1">
            <a:extLst>
              <a:ext uri="{FF2B5EF4-FFF2-40B4-BE49-F238E27FC236}">
                <a16:creationId xmlns:a16="http://schemas.microsoft.com/office/drawing/2014/main" id="{5004E128-99FB-3E57-833F-0284E1DFFEBD}"/>
              </a:ext>
            </a:extLst>
          </p:cNvPr>
          <p:cNvSpPr txBox="1"/>
          <p:nvPr/>
        </p:nvSpPr>
        <p:spPr>
          <a:xfrm>
            <a:off x="1114396" y="654510"/>
            <a:ext cx="6317044" cy="461665"/>
          </a:xfrm>
          <a:prstGeom prst="rect">
            <a:avLst/>
          </a:prstGeom>
          <a:noFill/>
        </p:spPr>
        <p:txBody>
          <a:bodyPr wrap="square" lIns="91440" tIns="45720" rIns="91440" bIns="45720" rtlCol="0" anchor="t">
            <a:spAutoFit/>
          </a:bodyPr>
          <a:lstStyle/>
          <a:p>
            <a:r>
              <a:rPr lang="en-US" sz="2400" b="1" i="1" dirty="0">
                <a:latin typeface="Times New Roman"/>
                <a:cs typeface="Times New Roman"/>
              </a:rPr>
              <a:t>3.1 </a:t>
            </a:r>
            <a:r>
              <a:rPr lang="en-US" sz="2400" b="1" i="1" dirty="0" err="1">
                <a:latin typeface="Times New Roman"/>
                <a:cs typeface="Times New Roman"/>
              </a:rPr>
              <a:t>PointNet</a:t>
            </a:r>
            <a:r>
              <a:rPr lang="en-US" sz="2400" b="1" i="1" dirty="0">
                <a:latin typeface="Times New Roman"/>
                <a:cs typeface="Times New Roman"/>
              </a:rPr>
              <a:t> Model Architecture </a:t>
            </a:r>
          </a:p>
        </p:txBody>
      </p:sp>
      <p:sp>
        <p:nvSpPr>
          <p:cNvPr id="12" name="文本框 1">
            <a:extLst>
              <a:ext uri="{FF2B5EF4-FFF2-40B4-BE49-F238E27FC236}">
                <a16:creationId xmlns:a16="http://schemas.microsoft.com/office/drawing/2014/main" id="{2FAD4078-3AAC-3FC0-CA73-DF2E9B2754EF}"/>
              </a:ext>
            </a:extLst>
          </p:cNvPr>
          <p:cNvSpPr txBox="1"/>
          <p:nvPr/>
        </p:nvSpPr>
        <p:spPr>
          <a:xfrm>
            <a:off x="1151030" y="3768451"/>
            <a:ext cx="9811986" cy="2062103"/>
          </a:xfrm>
          <a:prstGeom prst="rect">
            <a:avLst/>
          </a:prstGeom>
          <a:noFill/>
        </p:spPr>
        <p:txBody>
          <a:bodyPr wrap="square" lIns="91440" tIns="45720" rIns="91440" bIns="45720" rtlCol="0" anchor="t">
            <a:spAutoFit/>
          </a:bodyPr>
          <a:lstStyle/>
          <a:p>
            <a:r>
              <a:rPr lang="en-US" sz="1600" i="1" dirty="0">
                <a:latin typeface="Times New Roman"/>
              </a:rPr>
              <a:t>(1) The classification network takes n points as input, applies input and feature transformations, and then</a:t>
            </a:r>
            <a:endParaRPr lang="en-US" sz="1200" dirty="0"/>
          </a:p>
          <a:p>
            <a:r>
              <a:rPr lang="en-US" sz="1600" i="1" dirty="0">
                <a:latin typeface="Times New Roman"/>
              </a:rPr>
              <a:t>aggregates point features by max pooling. </a:t>
            </a:r>
          </a:p>
          <a:p>
            <a:r>
              <a:rPr lang="en-US" sz="1600" i="1" dirty="0">
                <a:latin typeface="Times New Roman"/>
              </a:rPr>
              <a:t>(2) The output is classification scores for k classes. </a:t>
            </a:r>
            <a:endParaRPr lang="en-US" sz="1200" dirty="0"/>
          </a:p>
          <a:p>
            <a:r>
              <a:rPr lang="en-US" sz="1600" i="1" dirty="0">
                <a:latin typeface="Times New Roman"/>
              </a:rPr>
              <a:t>(3) The segmentation network is an extension to the classification net. It concatenates global and local features and outputs per point scores. </a:t>
            </a:r>
            <a:endParaRPr lang="en-US" sz="1200"/>
          </a:p>
          <a:p>
            <a:r>
              <a:rPr lang="en-US" sz="1600" i="1" dirty="0">
                <a:latin typeface="Times New Roman"/>
              </a:rPr>
              <a:t>(4) “</a:t>
            </a:r>
            <a:r>
              <a:rPr lang="en-US" sz="1600" i="1" dirty="0" err="1">
                <a:latin typeface="Times New Roman"/>
              </a:rPr>
              <a:t>mlp</a:t>
            </a:r>
            <a:r>
              <a:rPr lang="en-US" sz="1600" i="1" dirty="0">
                <a:latin typeface="Times New Roman"/>
              </a:rPr>
              <a:t>” stands for multi-layer perceptron, numbers in bracket are layer sizes. </a:t>
            </a:r>
            <a:endParaRPr lang="en-US" sz="1200"/>
          </a:p>
          <a:p>
            <a:r>
              <a:rPr lang="en-US" sz="1600" i="1" dirty="0">
                <a:latin typeface="Times New Roman"/>
              </a:rPr>
              <a:t>(5) </a:t>
            </a:r>
            <a:r>
              <a:rPr lang="en-US" sz="1600" i="1" dirty="0" err="1">
                <a:latin typeface="Times New Roman"/>
              </a:rPr>
              <a:t>Batchnorm</a:t>
            </a:r>
            <a:r>
              <a:rPr lang="en-US" sz="1600" i="1" dirty="0">
                <a:latin typeface="Times New Roman"/>
              </a:rPr>
              <a:t> is used for all layers with </a:t>
            </a:r>
            <a:r>
              <a:rPr lang="en-US" sz="1600" i="1" dirty="0" err="1">
                <a:latin typeface="Times New Roman"/>
              </a:rPr>
              <a:t>ReLU</a:t>
            </a:r>
            <a:r>
              <a:rPr lang="en-US" sz="1600" i="1" dirty="0">
                <a:latin typeface="Times New Roman"/>
              </a:rPr>
              <a:t>. </a:t>
            </a:r>
            <a:endParaRPr lang="en-US" sz="1200"/>
          </a:p>
          <a:p>
            <a:r>
              <a:rPr lang="en-US" sz="1600" i="1" dirty="0">
                <a:latin typeface="Times New Roman"/>
              </a:rPr>
              <a:t>(6) Dropout layers are used for the last </a:t>
            </a:r>
            <a:r>
              <a:rPr lang="en-US" sz="1600" i="1" dirty="0" err="1">
                <a:latin typeface="Times New Roman"/>
              </a:rPr>
              <a:t>mlp</a:t>
            </a:r>
            <a:r>
              <a:rPr lang="en-US" sz="1600" i="1" dirty="0">
                <a:latin typeface="Times New Roman"/>
              </a:rPr>
              <a:t> in classification net.</a:t>
            </a:r>
            <a:endParaRPr lang="en-US" sz="1200"/>
          </a:p>
        </p:txBody>
      </p:sp>
      <p:pic>
        <p:nvPicPr>
          <p:cNvPr id="13" name="Picture 13" descr="Diagram&#10;&#10;Description automatically generated">
            <a:extLst>
              <a:ext uri="{FF2B5EF4-FFF2-40B4-BE49-F238E27FC236}">
                <a16:creationId xmlns:a16="http://schemas.microsoft.com/office/drawing/2014/main" id="{78C8DD1E-EE17-606C-488D-203654FDB0EF}"/>
              </a:ext>
            </a:extLst>
          </p:cNvPr>
          <p:cNvPicPr>
            <a:picLocks noChangeAspect="1"/>
          </p:cNvPicPr>
          <p:nvPr/>
        </p:nvPicPr>
        <p:blipFill>
          <a:blip r:embed="rId2"/>
          <a:stretch>
            <a:fillRect/>
          </a:stretch>
        </p:blipFill>
        <p:spPr>
          <a:xfrm>
            <a:off x="2812073" y="1257300"/>
            <a:ext cx="6194180" cy="2460379"/>
          </a:xfrm>
          <a:prstGeom prst="rect">
            <a:avLst/>
          </a:prstGeom>
        </p:spPr>
      </p:pic>
    </p:spTree>
    <p:extLst>
      <p:ext uri="{BB962C8B-B14F-4D97-AF65-F5344CB8AC3E}">
        <p14:creationId xmlns:p14="http://schemas.microsoft.com/office/powerpoint/2010/main" val="2156293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A09C4-6208-C9CB-76E9-AF9516D63554}"/>
              </a:ext>
            </a:extLst>
          </p:cNvPr>
          <p:cNvSpPr>
            <a:spLocks noGrp="1"/>
          </p:cNvSpPr>
          <p:nvPr>
            <p:ph type="body" idx="1"/>
          </p:nvPr>
        </p:nvSpPr>
        <p:spPr/>
        <p:txBody>
          <a:bodyPr>
            <a:normAutofit/>
          </a:bodyPr>
          <a:lstStyle/>
          <a:p>
            <a:r>
              <a:rPr lang="en-US" sz="2400" i="1" dirty="0">
                <a:solidFill>
                  <a:srgbClr val="000000"/>
                </a:solidFill>
                <a:latin typeface="Times New Roman"/>
                <a:cs typeface="Times New Roman"/>
              </a:rPr>
              <a:t>3.2 Build the </a:t>
            </a:r>
            <a:r>
              <a:rPr lang="en-US" sz="2400" i="1" dirty="0" err="1">
                <a:solidFill>
                  <a:srgbClr val="000000"/>
                </a:solidFill>
                <a:latin typeface="Times New Roman"/>
                <a:cs typeface="Times New Roman"/>
              </a:rPr>
              <a:t>PointNet</a:t>
            </a:r>
            <a:r>
              <a:rPr lang="en-US" sz="2400" i="1" dirty="0">
                <a:solidFill>
                  <a:srgbClr val="000000"/>
                </a:solidFill>
                <a:latin typeface="Times New Roman"/>
                <a:cs typeface="Times New Roman"/>
              </a:rPr>
              <a:t> Model (</a:t>
            </a:r>
            <a:r>
              <a:rPr lang="en-US" sz="2400" i="1" dirty="0" err="1">
                <a:solidFill>
                  <a:srgbClr val="000000"/>
                </a:solidFill>
                <a:latin typeface="Times New Roman"/>
                <a:cs typeface="Times New Roman"/>
              </a:rPr>
              <a:t>PyTorch</a:t>
            </a:r>
            <a:r>
              <a:rPr lang="en-US" sz="2400" i="1" dirty="0">
                <a:solidFill>
                  <a:srgbClr val="000000"/>
                </a:solidFill>
                <a:latin typeface="Times New Roman"/>
                <a:cs typeface="Times New Roman"/>
              </a:rPr>
              <a:t>)</a:t>
            </a:r>
          </a:p>
        </p:txBody>
      </p:sp>
      <p:sp>
        <p:nvSpPr>
          <p:cNvPr id="3" name="Text Placeholder 2">
            <a:extLst>
              <a:ext uri="{FF2B5EF4-FFF2-40B4-BE49-F238E27FC236}">
                <a16:creationId xmlns:a16="http://schemas.microsoft.com/office/drawing/2014/main" id="{C2857269-B83A-16E9-BF88-A334E2E22AFB}"/>
              </a:ext>
            </a:extLst>
          </p:cNvPr>
          <p:cNvSpPr>
            <a:spLocks noGrp="1"/>
          </p:cNvSpPr>
          <p:nvPr>
            <p:ph type="body" idx="2"/>
          </p:nvPr>
        </p:nvSpPr>
        <p:spPr/>
        <p:txBody>
          <a:bodyPr/>
          <a:lstStyle/>
          <a:p>
            <a:endParaRPr lang="en-US"/>
          </a:p>
        </p:txBody>
      </p:sp>
      <p:pic>
        <p:nvPicPr>
          <p:cNvPr id="5" name="Picture 8" descr="Text&#10;&#10;Description automatically generated">
            <a:extLst>
              <a:ext uri="{FF2B5EF4-FFF2-40B4-BE49-F238E27FC236}">
                <a16:creationId xmlns:a16="http://schemas.microsoft.com/office/drawing/2014/main" id="{2286CF12-56CD-A3DB-8138-6D42BAD66D24}"/>
              </a:ext>
            </a:extLst>
          </p:cNvPr>
          <p:cNvPicPr>
            <a:picLocks noChangeAspect="1"/>
          </p:cNvPicPr>
          <p:nvPr/>
        </p:nvPicPr>
        <p:blipFill>
          <a:blip r:embed="rId2"/>
          <a:stretch>
            <a:fillRect/>
          </a:stretch>
        </p:blipFill>
        <p:spPr>
          <a:xfrm>
            <a:off x="870438" y="1103527"/>
            <a:ext cx="2743200" cy="3595868"/>
          </a:xfrm>
          <a:prstGeom prst="rect">
            <a:avLst/>
          </a:prstGeom>
        </p:spPr>
      </p:pic>
      <p:pic>
        <p:nvPicPr>
          <p:cNvPr id="9" name="Picture 9" descr="Text&#10;&#10;Description automatically generated">
            <a:extLst>
              <a:ext uri="{FF2B5EF4-FFF2-40B4-BE49-F238E27FC236}">
                <a16:creationId xmlns:a16="http://schemas.microsoft.com/office/drawing/2014/main" id="{B8819429-A7A7-4515-FB9A-5D8ED1F16ACA}"/>
              </a:ext>
            </a:extLst>
          </p:cNvPr>
          <p:cNvPicPr>
            <a:picLocks noChangeAspect="1"/>
          </p:cNvPicPr>
          <p:nvPr/>
        </p:nvPicPr>
        <p:blipFill>
          <a:blip r:embed="rId3"/>
          <a:stretch>
            <a:fillRect/>
          </a:stretch>
        </p:blipFill>
        <p:spPr>
          <a:xfrm>
            <a:off x="4064977" y="1243959"/>
            <a:ext cx="2743200" cy="2553005"/>
          </a:xfrm>
          <a:prstGeom prst="rect">
            <a:avLst/>
          </a:prstGeom>
        </p:spPr>
      </p:pic>
      <p:pic>
        <p:nvPicPr>
          <p:cNvPr id="10" name="Picture 10" descr="Text&#10;&#10;Description automatically generated">
            <a:extLst>
              <a:ext uri="{FF2B5EF4-FFF2-40B4-BE49-F238E27FC236}">
                <a16:creationId xmlns:a16="http://schemas.microsoft.com/office/drawing/2014/main" id="{9B6CDD4E-E4A8-D0C6-102D-BEC5D14EF2A1}"/>
              </a:ext>
            </a:extLst>
          </p:cNvPr>
          <p:cNvPicPr>
            <a:picLocks noChangeAspect="1"/>
          </p:cNvPicPr>
          <p:nvPr/>
        </p:nvPicPr>
        <p:blipFill>
          <a:blip r:embed="rId4"/>
          <a:stretch>
            <a:fillRect/>
          </a:stretch>
        </p:blipFill>
        <p:spPr>
          <a:xfrm>
            <a:off x="7772400" y="1284910"/>
            <a:ext cx="2743200" cy="1884947"/>
          </a:xfrm>
          <a:prstGeom prst="rect">
            <a:avLst/>
          </a:prstGeom>
        </p:spPr>
      </p:pic>
      <p:pic>
        <p:nvPicPr>
          <p:cNvPr id="11" name="Picture 11" descr="Graphical user interface, text, application&#10;&#10;Description automatically generated">
            <a:extLst>
              <a:ext uri="{FF2B5EF4-FFF2-40B4-BE49-F238E27FC236}">
                <a16:creationId xmlns:a16="http://schemas.microsoft.com/office/drawing/2014/main" id="{FEC7C9C6-D54E-F787-151A-4C642BA2C1F5}"/>
              </a:ext>
            </a:extLst>
          </p:cNvPr>
          <p:cNvPicPr>
            <a:picLocks noChangeAspect="1"/>
          </p:cNvPicPr>
          <p:nvPr/>
        </p:nvPicPr>
        <p:blipFill>
          <a:blip r:embed="rId5"/>
          <a:stretch>
            <a:fillRect/>
          </a:stretch>
        </p:blipFill>
        <p:spPr>
          <a:xfrm>
            <a:off x="7208227" y="3661885"/>
            <a:ext cx="4157296" cy="1124171"/>
          </a:xfrm>
          <a:prstGeom prst="rect">
            <a:avLst/>
          </a:prstGeom>
        </p:spPr>
      </p:pic>
      <p:pic>
        <p:nvPicPr>
          <p:cNvPr id="14" name="Picture 14" descr="Graphical user interface, text, application, email&#10;&#10;Description automatically generated">
            <a:extLst>
              <a:ext uri="{FF2B5EF4-FFF2-40B4-BE49-F238E27FC236}">
                <a16:creationId xmlns:a16="http://schemas.microsoft.com/office/drawing/2014/main" id="{E3764BED-C790-0EBB-D06A-A7F418223F28}"/>
              </a:ext>
            </a:extLst>
          </p:cNvPr>
          <p:cNvPicPr>
            <a:picLocks noChangeAspect="1"/>
          </p:cNvPicPr>
          <p:nvPr/>
        </p:nvPicPr>
        <p:blipFill>
          <a:blip r:embed="rId6"/>
          <a:stretch>
            <a:fillRect/>
          </a:stretch>
        </p:blipFill>
        <p:spPr>
          <a:xfrm>
            <a:off x="2943958" y="4909078"/>
            <a:ext cx="3768969" cy="1208862"/>
          </a:xfrm>
          <a:prstGeom prst="rect">
            <a:avLst/>
          </a:prstGeom>
        </p:spPr>
      </p:pic>
    </p:spTree>
    <p:extLst>
      <p:ext uri="{BB962C8B-B14F-4D97-AF65-F5344CB8AC3E}">
        <p14:creationId xmlns:p14="http://schemas.microsoft.com/office/powerpoint/2010/main" val="1574415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40A593-C9C5-E64C-9677-3FA7995AB745}"/>
              </a:ext>
            </a:extLst>
          </p:cNvPr>
          <p:cNvSpPr>
            <a:spLocks noGrp="1"/>
          </p:cNvSpPr>
          <p:nvPr>
            <p:ph type="body" idx="2"/>
          </p:nvPr>
        </p:nvSpPr>
        <p:spPr/>
        <p:txBody>
          <a:bodyPr/>
          <a:lstStyle/>
          <a:p>
            <a:endParaRPr lang="en-US"/>
          </a:p>
        </p:txBody>
      </p:sp>
      <p:pic>
        <p:nvPicPr>
          <p:cNvPr id="5" name="Picture 8" descr="Text&#10;&#10;Description automatically generated">
            <a:extLst>
              <a:ext uri="{FF2B5EF4-FFF2-40B4-BE49-F238E27FC236}">
                <a16:creationId xmlns:a16="http://schemas.microsoft.com/office/drawing/2014/main" id="{64CA106A-BC39-3E80-D7E9-369446B59B3A}"/>
              </a:ext>
            </a:extLst>
          </p:cNvPr>
          <p:cNvPicPr>
            <a:picLocks noChangeAspect="1"/>
          </p:cNvPicPr>
          <p:nvPr/>
        </p:nvPicPr>
        <p:blipFill>
          <a:blip r:embed="rId2"/>
          <a:stretch>
            <a:fillRect/>
          </a:stretch>
        </p:blipFill>
        <p:spPr>
          <a:xfrm>
            <a:off x="628650" y="2418638"/>
            <a:ext cx="4010756" cy="3039167"/>
          </a:xfrm>
          <a:prstGeom prst="rect">
            <a:avLst/>
          </a:prstGeom>
        </p:spPr>
      </p:pic>
      <p:sp>
        <p:nvSpPr>
          <p:cNvPr id="12" name="Text Placeholder 1">
            <a:extLst>
              <a:ext uri="{FF2B5EF4-FFF2-40B4-BE49-F238E27FC236}">
                <a16:creationId xmlns:a16="http://schemas.microsoft.com/office/drawing/2014/main" id="{9E57E930-F81D-544B-1785-399D16BE0B33}"/>
              </a:ext>
            </a:extLst>
          </p:cNvPr>
          <p:cNvSpPr txBox="1">
            <a:spLocks/>
          </p:cNvSpPr>
          <p:nvPr/>
        </p:nvSpPr>
        <p:spPr>
          <a:xfrm>
            <a:off x="693127" y="285745"/>
            <a:ext cx="10642600" cy="1028705"/>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F3F3F"/>
              </a:buClr>
              <a:buSzPts val="3200"/>
              <a:buFont typeface="Arial"/>
              <a:buNone/>
              <a:defRPr sz="3200" b="1" i="0" u="none" strike="noStrike" cap="none">
                <a:solidFill>
                  <a:srgbClr val="3F3F3F"/>
                </a:solidFill>
                <a:latin typeface="Lato Black"/>
                <a:ea typeface="Lato Black"/>
                <a:cs typeface="Lato Black"/>
                <a:sym typeface="Lato Black"/>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i="1" dirty="0">
                <a:solidFill>
                  <a:srgbClr val="000000"/>
                </a:solidFill>
                <a:latin typeface="Times New Roman"/>
                <a:cs typeface="Times New Roman"/>
              </a:rPr>
              <a:t>3.3 Train the </a:t>
            </a:r>
            <a:r>
              <a:rPr lang="en-US" sz="2400" i="1" dirty="0" err="1">
                <a:solidFill>
                  <a:srgbClr val="000000"/>
                </a:solidFill>
                <a:latin typeface="Times New Roman"/>
                <a:cs typeface="Times New Roman"/>
              </a:rPr>
              <a:t>PointNet</a:t>
            </a:r>
            <a:r>
              <a:rPr lang="en-US" sz="2400" i="1" dirty="0">
                <a:solidFill>
                  <a:srgbClr val="000000"/>
                </a:solidFill>
                <a:latin typeface="Times New Roman"/>
                <a:cs typeface="Times New Roman"/>
              </a:rPr>
              <a:t> Model</a:t>
            </a:r>
          </a:p>
        </p:txBody>
      </p:sp>
      <p:pic>
        <p:nvPicPr>
          <p:cNvPr id="19" name="Picture 19" descr="Table&#10;&#10;Description automatically generated">
            <a:extLst>
              <a:ext uri="{FF2B5EF4-FFF2-40B4-BE49-F238E27FC236}">
                <a16:creationId xmlns:a16="http://schemas.microsoft.com/office/drawing/2014/main" id="{C950AA84-5BE8-1E6F-60BB-790B611A27A6}"/>
              </a:ext>
            </a:extLst>
          </p:cNvPr>
          <p:cNvPicPr>
            <a:picLocks noChangeAspect="1"/>
          </p:cNvPicPr>
          <p:nvPr/>
        </p:nvPicPr>
        <p:blipFill>
          <a:blip r:embed="rId3"/>
          <a:stretch>
            <a:fillRect/>
          </a:stretch>
        </p:blipFill>
        <p:spPr>
          <a:xfrm>
            <a:off x="5135189" y="1935773"/>
            <a:ext cx="2756891" cy="4715607"/>
          </a:xfrm>
          <a:prstGeom prst="rect">
            <a:avLst/>
          </a:prstGeom>
        </p:spPr>
      </p:pic>
      <p:pic>
        <p:nvPicPr>
          <p:cNvPr id="20" name="Picture 20" descr="Table&#10;&#10;Description automatically generated">
            <a:extLst>
              <a:ext uri="{FF2B5EF4-FFF2-40B4-BE49-F238E27FC236}">
                <a16:creationId xmlns:a16="http://schemas.microsoft.com/office/drawing/2014/main" id="{DD195BD5-B29E-5123-E14B-B8065F89D1C1}"/>
              </a:ext>
            </a:extLst>
          </p:cNvPr>
          <p:cNvPicPr>
            <a:picLocks noChangeAspect="1"/>
          </p:cNvPicPr>
          <p:nvPr/>
        </p:nvPicPr>
        <p:blipFill>
          <a:blip r:embed="rId4"/>
          <a:stretch>
            <a:fillRect/>
          </a:stretch>
        </p:blipFill>
        <p:spPr>
          <a:xfrm>
            <a:off x="8490438" y="2808669"/>
            <a:ext cx="2743200" cy="3057740"/>
          </a:xfrm>
          <a:prstGeom prst="rect">
            <a:avLst/>
          </a:prstGeom>
        </p:spPr>
      </p:pic>
      <p:sp>
        <p:nvSpPr>
          <p:cNvPr id="22" name="文本框 1">
            <a:extLst>
              <a:ext uri="{FF2B5EF4-FFF2-40B4-BE49-F238E27FC236}">
                <a16:creationId xmlns:a16="http://schemas.microsoft.com/office/drawing/2014/main" id="{983D5017-B246-E990-B4E6-EE71766660FE}"/>
              </a:ext>
            </a:extLst>
          </p:cNvPr>
          <p:cNvSpPr txBox="1"/>
          <p:nvPr/>
        </p:nvSpPr>
        <p:spPr>
          <a:xfrm>
            <a:off x="1077761" y="1453143"/>
            <a:ext cx="9811986" cy="338554"/>
          </a:xfrm>
          <a:prstGeom prst="rect">
            <a:avLst/>
          </a:prstGeom>
          <a:noFill/>
        </p:spPr>
        <p:txBody>
          <a:bodyPr wrap="square" lIns="91440" tIns="45720" rIns="91440" bIns="45720" rtlCol="0" anchor="t">
            <a:spAutoFit/>
          </a:bodyPr>
          <a:lstStyle/>
          <a:p>
            <a:r>
              <a:rPr lang="en-US" sz="1600" i="1" dirty="0">
                <a:solidFill>
                  <a:srgbClr val="FF0000"/>
                </a:solidFill>
                <a:latin typeface="Times New Roman"/>
              </a:rPr>
              <a:t>Valid accuracy: 72% (epoch = 1)</a:t>
            </a:r>
          </a:p>
        </p:txBody>
      </p:sp>
    </p:spTree>
    <p:extLst>
      <p:ext uri="{BB962C8B-B14F-4D97-AF65-F5344CB8AC3E}">
        <p14:creationId xmlns:p14="http://schemas.microsoft.com/office/powerpoint/2010/main" val="687238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9"/>
          <p:cNvSpPr txBox="1"/>
          <p:nvPr/>
        </p:nvSpPr>
        <p:spPr>
          <a:xfrm>
            <a:off x="710832" y="2599550"/>
            <a:ext cx="3958492" cy="340247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19900"/>
              <a:buFont typeface="Arial"/>
              <a:buNone/>
            </a:pPr>
            <a:r>
              <a:rPr lang="en-US" sz="19900" b="1">
                <a:solidFill>
                  <a:schemeClr val="lt1"/>
                </a:solidFill>
                <a:latin typeface="Lato Black"/>
                <a:ea typeface="Lato Black"/>
                <a:cs typeface="Lato Black"/>
                <a:sym typeface="Lato Black"/>
              </a:rPr>
              <a:t>04</a:t>
            </a:r>
            <a:endParaRPr sz="19900" b="1">
              <a:solidFill>
                <a:schemeClr val="lt1"/>
              </a:solidFill>
              <a:latin typeface="Lato Black"/>
              <a:ea typeface="Lato Black"/>
              <a:cs typeface="Lato Black"/>
              <a:sym typeface="Lato Black"/>
            </a:endParaRPr>
          </a:p>
        </p:txBody>
      </p:sp>
      <p:sp>
        <p:nvSpPr>
          <p:cNvPr id="198" name="Google Shape;198;p9"/>
          <p:cNvSpPr txBox="1">
            <a:spLocks noGrp="1"/>
          </p:cNvSpPr>
          <p:nvPr>
            <p:ph type="body" idx="1"/>
          </p:nvPr>
        </p:nvSpPr>
        <p:spPr>
          <a:xfrm>
            <a:off x="4894242" y="4005891"/>
            <a:ext cx="6023665" cy="8086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None/>
            </a:pPr>
            <a:r>
              <a:rPr lang="en-US"/>
              <a:t>Evaluation</a:t>
            </a:r>
            <a:endParaRPr/>
          </a:p>
        </p:txBody>
      </p:sp>
    </p:spTree>
    <p:extLst>
      <p:ext uri="{BB962C8B-B14F-4D97-AF65-F5344CB8AC3E}">
        <p14:creationId xmlns:p14="http://schemas.microsoft.com/office/powerpoint/2010/main" val="4275773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031008D-E9A3-E866-23AC-552DD1F2E28F}"/>
              </a:ext>
            </a:extLst>
          </p:cNvPr>
          <p:cNvSpPr>
            <a:spLocks noGrp="1"/>
          </p:cNvSpPr>
          <p:nvPr>
            <p:ph type="body" idx="1"/>
          </p:nvPr>
        </p:nvSpPr>
        <p:spPr/>
        <p:txBody>
          <a:bodyPr/>
          <a:lstStyle/>
          <a:p>
            <a:r>
              <a:rPr lang="en-US" altLang="zh-CN" i="1" dirty="0">
                <a:latin typeface="Times New Roman"/>
              </a:rPr>
              <a:t>Confusion Matrix</a:t>
            </a:r>
            <a:endParaRPr lang="zh-CN" altLang="en-US" i="1">
              <a:latin typeface="Times New Roman"/>
            </a:endParaRPr>
          </a:p>
        </p:txBody>
      </p:sp>
      <p:sp>
        <p:nvSpPr>
          <p:cNvPr id="4" name="文本占位符 3">
            <a:extLst>
              <a:ext uri="{FF2B5EF4-FFF2-40B4-BE49-F238E27FC236}">
                <a16:creationId xmlns:a16="http://schemas.microsoft.com/office/drawing/2014/main" id="{3E3C24B3-6528-C4FB-E577-5E8E4CE19777}"/>
              </a:ext>
            </a:extLst>
          </p:cNvPr>
          <p:cNvSpPr>
            <a:spLocks noGrp="1"/>
          </p:cNvSpPr>
          <p:nvPr>
            <p:ph type="body" idx="2"/>
          </p:nvPr>
        </p:nvSpPr>
        <p:spPr/>
        <p:txBody>
          <a:bodyPr/>
          <a:lstStyle/>
          <a:p>
            <a:endParaRPr lang="zh-CN" altLang="en-US"/>
          </a:p>
        </p:txBody>
      </p:sp>
      <p:pic>
        <p:nvPicPr>
          <p:cNvPr id="2" name="Picture 4">
            <a:extLst>
              <a:ext uri="{FF2B5EF4-FFF2-40B4-BE49-F238E27FC236}">
                <a16:creationId xmlns:a16="http://schemas.microsoft.com/office/drawing/2014/main" id="{ABD5BCEC-136F-4A10-19ED-539B016C6A13}"/>
              </a:ext>
            </a:extLst>
          </p:cNvPr>
          <p:cNvPicPr>
            <a:picLocks noChangeAspect="1"/>
          </p:cNvPicPr>
          <p:nvPr/>
        </p:nvPicPr>
        <p:blipFill>
          <a:blip r:embed="rId3"/>
          <a:stretch>
            <a:fillRect/>
          </a:stretch>
        </p:blipFill>
        <p:spPr>
          <a:xfrm>
            <a:off x="1135324" y="973330"/>
            <a:ext cx="6029848" cy="6096139"/>
          </a:xfrm>
          <a:prstGeom prst="rect">
            <a:avLst/>
          </a:prstGeom>
        </p:spPr>
      </p:pic>
      <p:pic>
        <p:nvPicPr>
          <p:cNvPr id="5" name="Picture 5" descr="A picture containing shape&#10;&#10;Description automatically generated">
            <a:extLst>
              <a:ext uri="{FF2B5EF4-FFF2-40B4-BE49-F238E27FC236}">
                <a16:creationId xmlns:a16="http://schemas.microsoft.com/office/drawing/2014/main" id="{767A4D3B-C1C7-D3E3-3201-1ACC606075F2}"/>
              </a:ext>
            </a:extLst>
          </p:cNvPr>
          <p:cNvPicPr>
            <a:picLocks noChangeAspect="1"/>
          </p:cNvPicPr>
          <p:nvPr/>
        </p:nvPicPr>
        <p:blipFill>
          <a:blip r:embed="rId4"/>
          <a:stretch>
            <a:fillRect/>
          </a:stretch>
        </p:blipFill>
        <p:spPr>
          <a:xfrm>
            <a:off x="7917543" y="1319810"/>
            <a:ext cx="3599542" cy="260729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AC60007-99ED-64DC-4479-764857F998ED}"/>
              </a:ext>
            </a:extLst>
          </p:cNvPr>
          <p:cNvSpPr>
            <a:spLocks noGrp="1"/>
          </p:cNvSpPr>
          <p:nvPr>
            <p:ph type="body" idx="1"/>
          </p:nvPr>
        </p:nvSpPr>
        <p:spPr/>
        <p:txBody>
          <a:bodyPr/>
          <a:lstStyle/>
          <a:p>
            <a:r>
              <a:rPr lang="en-US" altLang="zh-CN" i="1" dirty="0">
                <a:latin typeface="Times New Roman"/>
              </a:rPr>
              <a:t>Drawback of </a:t>
            </a:r>
            <a:r>
              <a:rPr lang="en-US" altLang="zh-CN" i="1" dirty="0" err="1">
                <a:latin typeface="Times New Roman"/>
              </a:rPr>
              <a:t>PointNet</a:t>
            </a:r>
            <a:endParaRPr lang="en-US" altLang="zh-CN" i="1" dirty="0">
              <a:latin typeface="Times New Roman"/>
            </a:endParaRPr>
          </a:p>
        </p:txBody>
      </p:sp>
      <p:sp>
        <p:nvSpPr>
          <p:cNvPr id="4" name="文本占位符 3">
            <a:extLst>
              <a:ext uri="{FF2B5EF4-FFF2-40B4-BE49-F238E27FC236}">
                <a16:creationId xmlns:a16="http://schemas.microsoft.com/office/drawing/2014/main" id="{A8553659-862D-D06B-D28B-7CE771A3D2E2}"/>
              </a:ext>
            </a:extLst>
          </p:cNvPr>
          <p:cNvSpPr>
            <a:spLocks noGrp="1"/>
          </p:cNvSpPr>
          <p:nvPr>
            <p:ph type="body" idx="2"/>
          </p:nvPr>
        </p:nvSpPr>
        <p:spPr/>
        <p:txBody>
          <a:bodyPr/>
          <a:lstStyle/>
          <a:p>
            <a:endParaRPr lang="zh-CN" altLang="en-US"/>
          </a:p>
        </p:txBody>
      </p:sp>
      <p:sp>
        <p:nvSpPr>
          <p:cNvPr id="2" name="TextBox 1">
            <a:extLst>
              <a:ext uri="{FF2B5EF4-FFF2-40B4-BE49-F238E27FC236}">
                <a16:creationId xmlns:a16="http://schemas.microsoft.com/office/drawing/2014/main" id="{35315EF8-9634-A3F4-9B81-CD77C4C38C91}"/>
              </a:ext>
            </a:extLst>
          </p:cNvPr>
          <p:cNvSpPr txBox="1"/>
          <p:nvPr/>
        </p:nvSpPr>
        <p:spPr>
          <a:xfrm>
            <a:off x="1219200" y="1484085"/>
            <a:ext cx="893354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Times New Roman"/>
              </a:rPr>
              <a:t>Calculating per pixel features, then a single round of global pooling. Loses a lot of information.</a:t>
            </a:r>
            <a:endParaRPr lang="en-US" dirty="0"/>
          </a:p>
          <a:p>
            <a:r>
              <a:rPr lang="en-US" sz="2000" i="1" dirty="0">
                <a:latin typeface="Times New Roman"/>
              </a:rPr>
              <a:t>Point clouds don't have the same info (ordering, adjacency), but they do have distances which define local neighborhoods that aren't being used here.</a:t>
            </a:r>
          </a:p>
        </p:txBody>
      </p:sp>
      <p:pic>
        <p:nvPicPr>
          <p:cNvPr id="8" name="Picture 13" descr="Diagram&#10;&#10;Description automatically generated">
            <a:extLst>
              <a:ext uri="{FF2B5EF4-FFF2-40B4-BE49-F238E27FC236}">
                <a16:creationId xmlns:a16="http://schemas.microsoft.com/office/drawing/2014/main" id="{EDA24261-37AB-6FD9-F0ED-F2D54A7B85A1}"/>
              </a:ext>
            </a:extLst>
          </p:cNvPr>
          <p:cNvPicPr>
            <a:picLocks noChangeAspect="1"/>
          </p:cNvPicPr>
          <p:nvPr/>
        </p:nvPicPr>
        <p:blipFill>
          <a:blip r:embed="rId2"/>
          <a:stretch>
            <a:fillRect/>
          </a:stretch>
        </p:blipFill>
        <p:spPr>
          <a:xfrm>
            <a:off x="1307780" y="3063766"/>
            <a:ext cx="6194180" cy="2460379"/>
          </a:xfrm>
          <a:prstGeom prst="rect">
            <a:avLst/>
          </a:prstGeom>
        </p:spPr>
      </p:pic>
    </p:spTree>
    <p:extLst>
      <p:ext uri="{BB962C8B-B14F-4D97-AF65-F5344CB8AC3E}">
        <p14:creationId xmlns:p14="http://schemas.microsoft.com/office/powerpoint/2010/main" val="725698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803C3-7ECB-F011-6A8F-A74FC7E6F40B}"/>
              </a:ext>
            </a:extLst>
          </p:cNvPr>
          <p:cNvSpPr>
            <a:spLocks noGrp="1"/>
          </p:cNvSpPr>
          <p:nvPr>
            <p:ph type="body" idx="1"/>
          </p:nvPr>
        </p:nvSpPr>
        <p:spPr/>
        <p:txBody>
          <a:bodyPr/>
          <a:lstStyle/>
          <a:p>
            <a:r>
              <a:rPr lang="en-US" i="1" dirty="0" err="1">
                <a:latin typeface="Times New Roman"/>
                <a:cs typeface="Times New Roman"/>
              </a:rPr>
              <a:t>PointNet</a:t>
            </a:r>
            <a:r>
              <a:rPr lang="en-US" i="1" dirty="0">
                <a:latin typeface="Times New Roman"/>
                <a:cs typeface="Times New Roman"/>
              </a:rPr>
              <a:t>++</a:t>
            </a:r>
          </a:p>
        </p:txBody>
      </p:sp>
      <p:sp>
        <p:nvSpPr>
          <p:cNvPr id="3" name="Text Placeholder 2">
            <a:extLst>
              <a:ext uri="{FF2B5EF4-FFF2-40B4-BE49-F238E27FC236}">
                <a16:creationId xmlns:a16="http://schemas.microsoft.com/office/drawing/2014/main" id="{0491398E-40A7-FBB5-7B0D-8676B7DF761E}"/>
              </a:ext>
            </a:extLst>
          </p:cNvPr>
          <p:cNvSpPr>
            <a:spLocks noGrp="1"/>
          </p:cNvSpPr>
          <p:nvPr>
            <p:ph type="body" idx="2"/>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2927B141-03D4-DF06-CAB3-94E2AFC9909C}"/>
              </a:ext>
            </a:extLst>
          </p:cNvPr>
          <p:cNvPicPr>
            <a:picLocks noChangeAspect="1"/>
          </p:cNvPicPr>
          <p:nvPr/>
        </p:nvPicPr>
        <p:blipFill>
          <a:blip r:embed="rId2"/>
          <a:stretch>
            <a:fillRect/>
          </a:stretch>
        </p:blipFill>
        <p:spPr>
          <a:xfrm>
            <a:off x="950686" y="1171755"/>
            <a:ext cx="6683828" cy="2917918"/>
          </a:xfrm>
          <a:prstGeom prst="rect">
            <a:avLst/>
          </a:prstGeom>
        </p:spPr>
      </p:pic>
      <p:sp>
        <p:nvSpPr>
          <p:cNvPr id="5" name="TextBox 4">
            <a:extLst>
              <a:ext uri="{FF2B5EF4-FFF2-40B4-BE49-F238E27FC236}">
                <a16:creationId xmlns:a16="http://schemas.microsoft.com/office/drawing/2014/main" id="{4D643682-8082-A9FE-9219-3AA06962BB6F}"/>
              </a:ext>
            </a:extLst>
          </p:cNvPr>
          <p:cNvSpPr txBox="1"/>
          <p:nvPr/>
        </p:nvSpPr>
        <p:spPr>
          <a:xfrm>
            <a:off x="1168399" y="4234542"/>
            <a:ext cx="874485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dirty="0" err="1">
                <a:latin typeface="Times New Roman"/>
              </a:rPr>
              <a:t>PointNet</a:t>
            </a:r>
            <a:r>
              <a:rPr lang="en-US" sz="1600" i="1" dirty="0">
                <a:latin typeface="Times New Roman"/>
              </a:rPr>
              <a:t>++ adds a set abstraction structure on the basis of PointNet, which is used to extract the neighborhood information of points. When segmenting, it first uses the method of distance weighted weight to restore its point cloud by upsampling, and above Point clouds of one resolution are spliced and repeated continuously to achieve an original segmentation scenario.</a:t>
            </a:r>
          </a:p>
          <a:p>
            <a:endParaRPr lang="en-US" sz="1600" i="1" dirty="0">
              <a:latin typeface="Times New Roman"/>
            </a:endParaRPr>
          </a:p>
          <a:p>
            <a:r>
              <a:rPr lang="en-US" sz="1600" i="1" dirty="0">
                <a:latin typeface="Times New Roman"/>
              </a:rPr>
              <a:t>For the grouping design of the collection abstraction layer, the paper mainly embodies two methods, MSG and MRG, which greatly improve the accuracy rate, and the design is relatively simple.</a:t>
            </a:r>
          </a:p>
        </p:txBody>
      </p:sp>
    </p:spTree>
    <p:extLst>
      <p:ext uri="{BB962C8B-B14F-4D97-AF65-F5344CB8AC3E}">
        <p14:creationId xmlns:p14="http://schemas.microsoft.com/office/powerpoint/2010/main" val="85553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1"/>
          <p:cNvSpPr txBox="1">
            <a:spLocks noGrp="1"/>
          </p:cNvSpPr>
          <p:nvPr>
            <p:ph type="body" idx="1"/>
          </p:nvPr>
        </p:nvSpPr>
        <p:spPr>
          <a:xfrm>
            <a:off x="2853508" y="2962341"/>
            <a:ext cx="7047691" cy="93331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None/>
            </a:pPr>
            <a:r>
              <a:rPr lang="en-US" sz="4400">
                <a:latin typeface="Times New Roman"/>
                <a:ea typeface="Times New Roman"/>
                <a:cs typeface="Times New Roman"/>
                <a:sym typeface="Times New Roman"/>
              </a:rPr>
              <a:t>Thanks for your attention!</a:t>
            </a:r>
            <a:endParaRPr sz="44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p:nvPr/>
        </p:nvSpPr>
        <p:spPr>
          <a:xfrm>
            <a:off x="921975" y="2776449"/>
            <a:ext cx="4464584" cy="100523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BE165F"/>
              </a:buClr>
              <a:buSzPts val="8000"/>
              <a:buFont typeface="Arial"/>
              <a:buNone/>
            </a:pPr>
            <a:r>
              <a:rPr lang="en-US" sz="8000" b="1">
                <a:solidFill>
                  <a:srgbClr val="BE165F"/>
                </a:solidFill>
                <a:latin typeface="Times New Roman"/>
                <a:ea typeface="Times New Roman"/>
                <a:cs typeface="Times New Roman"/>
                <a:sym typeface="Times New Roman"/>
              </a:rPr>
              <a:t>Content</a:t>
            </a:r>
            <a:endParaRPr sz="8000" b="1">
              <a:solidFill>
                <a:srgbClr val="BE165F"/>
              </a:solidFill>
              <a:latin typeface="Times New Roman"/>
              <a:ea typeface="Times New Roman"/>
              <a:cs typeface="Times New Roman"/>
              <a:sym typeface="Times New Roman"/>
            </a:endParaRPr>
          </a:p>
        </p:txBody>
      </p:sp>
      <p:grpSp>
        <p:nvGrpSpPr>
          <p:cNvPr id="109" name="Google Shape;109;p2"/>
          <p:cNvGrpSpPr/>
          <p:nvPr/>
        </p:nvGrpSpPr>
        <p:grpSpPr>
          <a:xfrm>
            <a:off x="6109902" y="1873691"/>
            <a:ext cx="5160123" cy="619175"/>
            <a:chOff x="6050907" y="1521999"/>
            <a:chExt cx="5160123" cy="619175"/>
          </a:xfrm>
        </p:grpSpPr>
        <p:grpSp>
          <p:nvGrpSpPr>
            <p:cNvPr id="110" name="Google Shape;110;p2"/>
            <p:cNvGrpSpPr/>
            <p:nvPr/>
          </p:nvGrpSpPr>
          <p:grpSpPr>
            <a:xfrm>
              <a:off x="6050907" y="1521999"/>
              <a:ext cx="997078" cy="619175"/>
              <a:chOff x="4205661" y="2413886"/>
              <a:chExt cx="1902424" cy="1181380"/>
            </a:xfrm>
          </p:grpSpPr>
          <p:sp>
            <p:nvSpPr>
              <p:cNvPr id="111" name="Google Shape;111;p2"/>
              <p:cNvSpPr/>
              <p:nvPr/>
            </p:nvSpPr>
            <p:spPr>
              <a:xfrm>
                <a:off x="4205661" y="2413886"/>
                <a:ext cx="1833113" cy="1181221"/>
              </a:xfrm>
              <a:custGeom>
                <a:avLst/>
                <a:gdLst/>
                <a:ahLst/>
                <a:cxnLst/>
                <a:rect l="l" t="t" r="r" b="b"/>
                <a:pathLst>
                  <a:path w="4571998" h="2946100" extrusionOk="0">
                    <a:moveTo>
                      <a:pt x="823564" y="962845"/>
                    </a:moveTo>
                    <a:lnTo>
                      <a:pt x="4571998" y="0"/>
                    </a:lnTo>
                    <a:lnTo>
                      <a:pt x="4033048" y="2946100"/>
                    </a:lnTo>
                    <a:lnTo>
                      <a:pt x="0" y="2074089"/>
                    </a:lnTo>
                    <a:lnTo>
                      <a:pt x="823564" y="962845"/>
                    </a:lnTo>
                    <a:close/>
                  </a:path>
                </a:pathLst>
              </a:custGeom>
              <a:gradFill>
                <a:gsLst>
                  <a:gs pos="0">
                    <a:srgbClr val="FADCE2"/>
                  </a:gs>
                  <a:gs pos="2066">
                    <a:srgbClr val="FADCE2"/>
                  </a:gs>
                  <a:gs pos="13000">
                    <a:srgbClr val="E48AAF"/>
                  </a:gs>
                  <a:gs pos="32000">
                    <a:srgbClr val="C31467"/>
                  </a:gs>
                  <a:gs pos="52000">
                    <a:srgbClr val="940F54"/>
                  </a:gs>
                  <a:gs pos="78000">
                    <a:srgbClr val="501E42"/>
                  </a:gs>
                  <a:gs pos="100000">
                    <a:srgbClr val="501E42"/>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01</a:t>
                </a:r>
                <a:endParaRPr sz="1800" b="1">
                  <a:solidFill>
                    <a:schemeClr val="lt1"/>
                  </a:solidFill>
                  <a:latin typeface="Times New Roman"/>
                  <a:ea typeface="Times New Roman"/>
                  <a:cs typeface="Times New Roman"/>
                  <a:sym typeface="Times New Roman"/>
                </a:endParaRPr>
              </a:p>
            </p:txBody>
          </p:sp>
          <p:sp>
            <p:nvSpPr>
              <p:cNvPr id="112" name="Google Shape;112;p2"/>
              <p:cNvSpPr/>
              <p:nvPr/>
            </p:nvSpPr>
            <p:spPr>
              <a:xfrm rot="10800000">
                <a:off x="5820552" y="2413916"/>
                <a:ext cx="287533" cy="1181350"/>
              </a:xfrm>
              <a:custGeom>
                <a:avLst/>
                <a:gdLst/>
                <a:ahLst/>
                <a:cxnLst/>
                <a:rect l="l" t="t" r="r" b="b"/>
                <a:pathLst>
                  <a:path w="717141" h="2946427" extrusionOk="0">
                    <a:moveTo>
                      <a:pt x="717141" y="0"/>
                    </a:moveTo>
                    <a:lnTo>
                      <a:pt x="715949" y="327"/>
                    </a:lnTo>
                    <a:lnTo>
                      <a:pt x="176999" y="2946427"/>
                    </a:lnTo>
                    <a:lnTo>
                      <a:pt x="0" y="2444518"/>
                    </a:lnTo>
                    <a:lnTo>
                      <a:pt x="717141" y="0"/>
                    </a:lnTo>
                    <a:close/>
                  </a:path>
                </a:pathLst>
              </a:custGeom>
              <a:gradFill>
                <a:gsLst>
                  <a:gs pos="0">
                    <a:srgbClr val="C31467"/>
                  </a:gs>
                  <a:gs pos="32000">
                    <a:srgbClr val="C31467"/>
                  </a:gs>
                  <a:gs pos="52000">
                    <a:srgbClr val="940F54"/>
                  </a:gs>
                  <a:gs pos="78000">
                    <a:srgbClr val="501E42"/>
                  </a:gs>
                  <a:gs pos="100000">
                    <a:srgbClr val="501E4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chemeClr val="lt1"/>
                  </a:solidFill>
                  <a:latin typeface="Times New Roman"/>
                  <a:ea typeface="Times New Roman"/>
                  <a:cs typeface="Times New Roman"/>
                  <a:sym typeface="Times New Roman"/>
                </a:endParaRPr>
              </a:p>
            </p:txBody>
          </p:sp>
        </p:grpSp>
        <p:sp>
          <p:nvSpPr>
            <p:cNvPr id="113" name="Google Shape;113;p2"/>
            <p:cNvSpPr txBox="1"/>
            <p:nvPr/>
          </p:nvSpPr>
          <p:spPr>
            <a:xfrm>
              <a:off x="7326033" y="1600712"/>
              <a:ext cx="38849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Times New Roman"/>
                  <a:ea typeface="Times New Roman"/>
                  <a:cs typeface="Times New Roman"/>
                  <a:sym typeface="Times New Roman"/>
                </a:rPr>
                <a:t>Introduction</a:t>
              </a:r>
              <a:endParaRPr sz="2400" b="1">
                <a:solidFill>
                  <a:srgbClr val="3F3F3F"/>
                </a:solidFill>
                <a:latin typeface="Times New Roman"/>
                <a:ea typeface="Times New Roman"/>
                <a:cs typeface="Times New Roman"/>
                <a:sym typeface="Times New Roman"/>
              </a:endParaRPr>
            </a:p>
          </p:txBody>
        </p:sp>
      </p:grpSp>
      <p:grpSp>
        <p:nvGrpSpPr>
          <p:cNvPr id="114" name="Google Shape;114;p2"/>
          <p:cNvGrpSpPr/>
          <p:nvPr/>
        </p:nvGrpSpPr>
        <p:grpSpPr>
          <a:xfrm>
            <a:off x="6096000" y="2970213"/>
            <a:ext cx="5174025" cy="619175"/>
            <a:chOff x="6109902" y="1804894"/>
            <a:chExt cx="5174025" cy="619175"/>
          </a:xfrm>
        </p:grpSpPr>
        <p:grpSp>
          <p:nvGrpSpPr>
            <p:cNvPr id="115" name="Google Shape;115;p2"/>
            <p:cNvGrpSpPr/>
            <p:nvPr/>
          </p:nvGrpSpPr>
          <p:grpSpPr>
            <a:xfrm>
              <a:off x="6109902" y="1804894"/>
              <a:ext cx="997078" cy="619175"/>
              <a:chOff x="4205661" y="2413886"/>
              <a:chExt cx="1902424" cy="1181380"/>
            </a:xfrm>
          </p:grpSpPr>
          <p:sp>
            <p:nvSpPr>
              <p:cNvPr id="116" name="Google Shape;116;p2"/>
              <p:cNvSpPr/>
              <p:nvPr/>
            </p:nvSpPr>
            <p:spPr>
              <a:xfrm>
                <a:off x="4205661" y="2413886"/>
                <a:ext cx="1833113" cy="1181221"/>
              </a:xfrm>
              <a:custGeom>
                <a:avLst/>
                <a:gdLst/>
                <a:ahLst/>
                <a:cxnLst/>
                <a:rect l="l" t="t" r="r" b="b"/>
                <a:pathLst>
                  <a:path w="4571998" h="2946100" extrusionOk="0">
                    <a:moveTo>
                      <a:pt x="823564" y="962845"/>
                    </a:moveTo>
                    <a:lnTo>
                      <a:pt x="4571998" y="0"/>
                    </a:lnTo>
                    <a:lnTo>
                      <a:pt x="4033048" y="2946100"/>
                    </a:lnTo>
                    <a:lnTo>
                      <a:pt x="0" y="2074089"/>
                    </a:lnTo>
                    <a:lnTo>
                      <a:pt x="823564" y="962845"/>
                    </a:lnTo>
                    <a:close/>
                  </a:path>
                </a:pathLst>
              </a:custGeom>
              <a:gradFill>
                <a:gsLst>
                  <a:gs pos="0">
                    <a:srgbClr val="FADCE2"/>
                  </a:gs>
                  <a:gs pos="2066">
                    <a:srgbClr val="FADCE2"/>
                  </a:gs>
                  <a:gs pos="13000">
                    <a:srgbClr val="E48AAF"/>
                  </a:gs>
                  <a:gs pos="32000">
                    <a:srgbClr val="C31467"/>
                  </a:gs>
                  <a:gs pos="52000">
                    <a:srgbClr val="940F54"/>
                  </a:gs>
                  <a:gs pos="78000">
                    <a:srgbClr val="501E42"/>
                  </a:gs>
                  <a:gs pos="100000">
                    <a:srgbClr val="501E42"/>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02</a:t>
                </a:r>
                <a:endParaRPr sz="1800" b="1">
                  <a:solidFill>
                    <a:schemeClr val="lt1"/>
                  </a:solidFill>
                  <a:latin typeface="Times New Roman"/>
                  <a:ea typeface="Times New Roman"/>
                  <a:cs typeface="Times New Roman"/>
                  <a:sym typeface="Times New Roman"/>
                </a:endParaRPr>
              </a:p>
            </p:txBody>
          </p:sp>
          <p:sp>
            <p:nvSpPr>
              <p:cNvPr id="117" name="Google Shape;117;p2"/>
              <p:cNvSpPr/>
              <p:nvPr/>
            </p:nvSpPr>
            <p:spPr>
              <a:xfrm rot="10800000">
                <a:off x="5820552" y="2413916"/>
                <a:ext cx="287533" cy="1181350"/>
              </a:xfrm>
              <a:custGeom>
                <a:avLst/>
                <a:gdLst/>
                <a:ahLst/>
                <a:cxnLst/>
                <a:rect l="l" t="t" r="r" b="b"/>
                <a:pathLst>
                  <a:path w="717141" h="2946427" extrusionOk="0">
                    <a:moveTo>
                      <a:pt x="717141" y="0"/>
                    </a:moveTo>
                    <a:lnTo>
                      <a:pt x="715949" y="327"/>
                    </a:lnTo>
                    <a:lnTo>
                      <a:pt x="176999" y="2946427"/>
                    </a:lnTo>
                    <a:lnTo>
                      <a:pt x="0" y="2444518"/>
                    </a:lnTo>
                    <a:lnTo>
                      <a:pt x="717141" y="0"/>
                    </a:lnTo>
                    <a:close/>
                  </a:path>
                </a:pathLst>
              </a:custGeom>
              <a:gradFill>
                <a:gsLst>
                  <a:gs pos="0">
                    <a:srgbClr val="C31467"/>
                  </a:gs>
                  <a:gs pos="32000">
                    <a:srgbClr val="C31467"/>
                  </a:gs>
                  <a:gs pos="52000">
                    <a:srgbClr val="940F54"/>
                  </a:gs>
                  <a:gs pos="78000">
                    <a:srgbClr val="501E42"/>
                  </a:gs>
                  <a:gs pos="100000">
                    <a:srgbClr val="501E4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chemeClr val="lt1"/>
                  </a:solidFill>
                  <a:latin typeface="Times New Roman"/>
                  <a:ea typeface="Times New Roman"/>
                  <a:cs typeface="Times New Roman"/>
                  <a:sym typeface="Times New Roman"/>
                </a:endParaRPr>
              </a:p>
            </p:txBody>
          </p:sp>
        </p:grpSp>
        <p:sp>
          <p:nvSpPr>
            <p:cNvPr id="118" name="Google Shape;118;p2"/>
            <p:cNvSpPr txBox="1"/>
            <p:nvPr/>
          </p:nvSpPr>
          <p:spPr>
            <a:xfrm>
              <a:off x="7398930" y="1882916"/>
              <a:ext cx="38849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Times New Roman"/>
                  <a:ea typeface="Times New Roman"/>
                  <a:cs typeface="Times New Roman"/>
                  <a:sym typeface="Times New Roman"/>
                </a:rPr>
                <a:t>Preprocessing</a:t>
              </a:r>
              <a:endParaRPr sz="2400" b="1">
                <a:solidFill>
                  <a:srgbClr val="3F3F3F"/>
                </a:solidFill>
                <a:latin typeface="Times New Roman"/>
                <a:ea typeface="Times New Roman"/>
                <a:cs typeface="Times New Roman"/>
                <a:sym typeface="Times New Roman"/>
              </a:endParaRPr>
            </a:p>
          </p:txBody>
        </p:sp>
      </p:grpSp>
      <p:grpSp>
        <p:nvGrpSpPr>
          <p:cNvPr id="119" name="Google Shape;119;p2"/>
          <p:cNvGrpSpPr/>
          <p:nvPr/>
        </p:nvGrpSpPr>
        <p:grpSpPr>
          <a:xfrm>
            <a:off x="6095998" y="4063089"/>
            <a:ext cx="5174027" cy="619175"/>
            <a:chOff x="6109902" y="1804894"/>
            <a:chExt cx="5174027" cy="619175"/>
          </a:xfrm>
        </p:grpSpPr>
        <p:grpSp>
          <p:nvGrpSpPr>
            <p:cNvPr id="120" name="Google Shape;120;p2"/>
            <p:cNvGrpSpPr/>
            <p:nvPr/>
          </p:nvGrpSpPr>
          <p:grpSpPr>
            <a:xfrm>
              <a:off x="6109902" y="1804894"/>
              <a:ext cx="997078" cy="619175"/>
              <a:chOff x="4205661" y="2413886"/>
              <a:chExt cx="1902424" cy="1181380"/>
            </a:xfrm>
          </p:grpSpPr>
          <p:sp>
            <p:nvSpPr>
              <p:cNvPr id="121" name="Google Shape;121;p2"/>
              <p:cNvSpPr/>
              <p:nvPr/>
            </p:nvSpPr>
            <p:spPr>
              <a:xfrm>
                <a:off x="4205661" y="2413886"/>
                <a:ext cx="1833113" cy="1181221"/>
              </a:xfrm>
              <a:custGeom>
                <a:avLst/>
                <a:gdLst/>
                <a:ahLst/>
                <a:cxnLst/>
                <a:rect l="l" t="t" r="r" b="b"/>
                <a:pathLst>
                  <a:path w="4571998" h="2946100" extrusionOk="0">
                    <a:moveTo>
                      <a:pt x="823564" y="962845"/>
                    </a:moveTo>
                    <a:lnTo>
                      <a:pt x="4571998" y="0"/>
                    </a:lnTo>
                    <a:lnTo>
                      <a:pt x="4033048" y="2946100"/>
                    </a:lnTo>
                    <a:lnTo>
                      <a:pt x="0" y="2074089"/>
                    </a:lnTo>
                    <a:lnTo>
                      <a:pt x="823564" y="962845"/>
                    </a:lnTo>
                    <a:close/>
                  </a:path>
                </a:pathLst>
              </a:custGeom>
              <a:gradFill>
                <a:gsLst>
                  <a:gs pos="0">
                    <a:srgbClr val="FADCE2"/>
                  </a:gs>
                  <a:gs pos="2066">
                    <a:srgbClr val="FADCE2"/>
                  </a:gs>
                  <a:gs pos="13000">
                    <a:srgbClr val="E48AAF"/>
                  </a:gs>
                  <a:gs pos="32000">
                    <a:srgbClr val="C31467"/>
                  </a:gs>
                  <a:gs pos="52000">
                    <a:srgbClr val="940F54"/>
                  </a:gs>
                  <a:gs pos="78000">
                    <a:srgbClr val="501E42"/>
                  </a:gs>
                  <a:gs pos="100000">
                    <a:srgbClr val="501E42"/>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03</a:t>
                </a:r>
                <a:endParaRPr sz="1800" b="1">
                  <a:solidFill>
                    <a:schemeClr val="lt1"/>
                  </a:solidFill>
                  <a:latin typeface="Times New Roman"/>
                  <a:ea typeface="Times New Roman"/>
                  <a:cs typeface="Times New Roman"/>
                  <a:sym typeface="Times New Roman"/>
                </a:endParaRPr>
              </a:p>
            </p:txBody>
          </p:sp>
          <p:sp>
            <p:nvSpPr>
              <p:cNvPr id="122" name="Google Shape;122;p2"/>
              <p:cNvSpPr/>
              <p:nvPr/>
            </p:nvSpPr>
            <p:spPr>
              <a:xfrm rot="10800000">
                <a:off x="5820552" y="2413916"/>
                <a:ext cx="287533" cy="1181350"/>
              </a:xfrm>
              <a:custGeom>
                <a:avLst/>
                <a:gdLst/>
                <a:ahLst/>
                <a:cxnLst/>
                <a:rect l="l" t="t" r="r" b="b"/>
                <a:pathLst>
                  <a:path w="717141" h="2946427" extrusionOk="0">
                    <a:moveTo>
                      <a:pt x="717141" y="0"/>
                    </a:moveTo>
                    <a:lnTo>
                      <a:pt x="715949" y="327"/>
                    </a:lnTo>
                    <a:lnTo>
                      <a:pt x="176999" y="2946427"/>
                    </a:lnTo>
                    <a:lnTo>
                      <a:pt x="0" y="2444518"/>
                    </a:lnTo>
                    <a:lnTo>
                      <a:pt x="717141" y="0"/>
                    </a:lnTo>
                    <a:close/>
                  </a:path>
                </a:pathLst>
              </a:custGeom>
              <a:gradFill>
                <a:gsLst>
                  <a:gs pos="0">
                    <a:srgbClr val="C31467"/>
                  </a:gs>
                  <a:gs pos="32000">
                    <a:srgbClr val="C31467"/>
                  </a:gs>
                  <a:gs pos="52000">
                    <a:srgbClr val="940F54"/>
                  </a:gs>
                  <a:gs pos="78000">
                    <a:srgbClr val="501E42"/>
                  </a:gs>
                  <a:gs pos="100000">
                    <a:srgbClr val="501E4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chemeClr val="lt1"/>
                  </a:solidFill>
                  <a:latin typeface="Times New Roman"/>
                  <a:ea typeface="Times New Roman"/>
                  <a:cs typeface="Times New Roman"/>
                  <a:sym typeface="Times New Roman"/>
                </a:endParaRPr>
              </a:p>
            </p:txBody>
          </p:sp>
        </p:grpSp>
        <p:sp>
          <p:nvSpPr>
            <p:cNvPr id="123" name="Google Shape;123;p2"/>
            <p:cNvSpPr txBox="1"/>
            <p:nvPr/>
          </p:nvSpPr>
          <p:spPr>
            <a:xfrm>
              <a:off x="7398932" y="1862327"/>
              <a:ext cx="3884997" cy="461624"/>
            </a:xfrm>
            <a:prstGeom prst="rect">
              <a:avLst/>
            </a:prstGeom>
            <a:noFill/>
            <a:ln>
              <a:noFill/>
            </a:ln>
          </p:spPr>
          <p:txBody>
            <a:bodyPr spcFirstLastPara="1" wrap="square" lIns="91425" tIns="45700" rIns="91425" bIns="45700" anchor="t" anchorCtr="0">
              <a:spAutoFit/>
            </a:bodyPr>
            <a:lstStyle/>
            <a:p>
              <a:r>
                <a:rPr lang="en-US" sz="2400" b="1">
                  <a:solidFill>
                    <a:srgbClr val="3F3F3F"/>
                  </a:solidFill>
                  <a:latin typeface="Times New Roman"/>
                  <a:cs typeface="Times New Roman"/>
                  <a:sym typeface="Times New Roman"/>
                </a:rPr>
                <a:t>Model Performance</a:t>
              </a:r>
              <a:endParaRPr lang="en-US" sz="2400">
                <a:solidFill>
                  <a:srgbClr val="3F3F3F"/>
                </a:solidFill>
              </a:endParaRPr>
            </a:p>
          </p:txBody>
        </p:sp>
      </p:grpSp>
      <p:grpSp>
        <p:nvGrpSpPr>
          <p:cNvPr id="2" name="Google Shape;119;p2">
            <a:extLst>
              <a:ext uri="{FF2B5EF4-FFF2-40B4-BE49-F238E27FC236}">
                <a16:creationId xmlns:a16="http://schemas.microsoft.com/office/drawing/2014/main" id="{0441817E-7088-C246-83F3-ADB00D31888A}"/>
              </a:ext>
            </a:extLst>
          </p:cNvPr>
          <p:cNvGrpSpPr/>
          <p:nvPr/>
        </p:nvGrpSpPr>
        <p:grpSpPr>
          <a:xfrm>
            <a:off x="6095998" y="5129204"/>
            <a:ext cx="5174027" cy="619175"/>
            <a:chOff x="6109902" y="1804894"/>
            <a:chExt cx="5174027" cy="619175"/>
          </a:xfrm>
        </p:grpSpPr>
        <p:grpSp>
          <p:nvGrpSpPr>
            <p:cNvPr id="3" name="Google Shape;120;p2">
              <a:extLst>
                <a:ext uri="{FF2B5EF4-FFF2-40B4-BE49-F238E27FC236}">
                  <a16:creationId xmlns:a16="http://schemas.microsoft.com/office/drawing/2014/main" id="{FAA7087D-B6FB-2D86-4125-112B4A8F2384}"/>
                </a:ext>
              </a:extLst>
            </p:cNvPr>
            <p:cNvGrpSpPr/>
            <p:nvPr/>
          </p:nvGrpSpPr>
          <p:grpSpPr>
            <a:xfrm>
              <a:off x="6109902" y="1804894"/>
              <a:ext cx="997078" cy="619175"/>
              <a:chOff x="4205661" y="2413886"/>
              <a:chExt cx="1902424" cy="1181380"/>
            </a:xfrm>
          </p:grpSpPr>
          <p:sp>
            <p:nvSpPr>
              <p:cNvPr id="5" name="Google Shape;121;p2">
                <a:extLst>
                  <a:ext uri="{FF2B5EF4-FFF2-40B4-BE49-F238E27FC236}">
                    <a16:creationId xmlns:a16="http://schemas.microsoft.com/office/drawing/2014/main" id="{92BA442B-614F-6550-08AA-CC8658721160}"/>
                  </a:ext>
                </a:extLst>
              </p:cNvPr>
              <p:cNvSpPr/>
              <p:nvPr/>
            </p:nvSpPr>
            <p:spPr>
              <a:xfrm>
                <a:off x="4205661" y="2413886"/>
                <a:ext cx="1833113" cy="1181221"/>
              </a:xfrm>
              <a:custGeom>
                <a:avLst/>
                <a:gdLst/>
                <a:ahLst/>
                <a:cxnLst/>
                <a:rect l="l" t="t" r="r" b="b"/>
                <a:pathLst>
                  <a:path w="4571998" h="2946100" extrusionOk="0">
                    <a:moveTo>
                      <a:pt x="823564" y="962845"/>
                    </a:moveTo>
                    <a:lnTo>
                      <a:pt x="4571998" y="0"/>
                    </a:lnTo>
                    <a:lnTo>
                      <a:pt x="4033048" y="2946100"/>
                    </a:lnTo>
                    <a:lnTo>
                      <a:pt x="0" y="2074089"/>
                    </a:lnTo>
                    <a:lnTo>
                      <a:pt x="823564" y="962845"/>
                    </a:lnTo>
                    <a:close/>
                  </a:path>
                </a:pathLst>
              </a:custGeom>
              <a:gradFill>
                <a:gsLst>
                  <a:gs pos="0">
                    <a:srgbClr val="FADCE2"/>
                  </a:gs>
                  <a:gs pos="2066">
                    <a:srgbClr val="FADCE2"/>
                  </a:gs>
                  <a:gs pos="13000">
                    <a:srgbClr val="E48AAF"/>
                  </a:gs>
                  <a:gs pos="32000">
                    <a:srgbClr val="C31467"/>
                  </a:gs>
                  <a:gs pos="52000">
                    <a:srgbClr val="940F54"/>
                  </a:gs>
                  <a:gs pos="78000">
                    <a:srgbClr val="501E42"/>
                  </a:gs>
                  <a:gs pos="100000">
                    <a:srgbClr val="501E42"/>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04</a:t>
                </a:r>
                <a:endParaRPr sz="1800" b="1">
                  <a:solidFill>
                    <a:schemeClr val="lt1"/>
                  </a:solidFill>
                  <a:latin typeface="Times New Roman"/>
                  <a:ea typeface="Times New Roman"/>
                  <a:cs typeface="Times New Roman"/>
                  <a:sym typeface="Times New Roman"/>
                </a:endParaRPr>
              </a:p>
            </p:txBody>
          </p:sp>
          <p:sp>
            <p:nvSpPr>
              <p:cNvPr id="6" name="Google Shape;122;p2">
                <a:extLst>
                  <a:ext uri="{FF2B5EF4-FFF2-40B4-BE49-F238E27FC236}">
                    <a16:creationId xmlns:a16="http://schemas.microsoft.com/office/drawing/2014/main" id="{E29E9EE4-2C74-063D-1B20-F01B392595C9}"/>
                  </a:ext>
                </a:extLst>
              </p:cNvPr>
              <p:cNvSpPr/>
              <p:nvPr/>
            </p:nvSpPr>
            <p:spPr>
              <a:xfrm rot="10800000">
                <a:off x="5820552" y="2413916"/>
                <a:ext cx="287533" cy="1181350"/>
              </a:xfrm>
              <a:custGeom>
                <a:avLst/>
                <a:gdLst/>
                <a:ahLst/>
                <a:cxnLst/>
                <a:rect l="l" t="t" r="r" b="b"/>
                <a:pathLst>
                  <a:path w="717141" h="2946427" extrusionOk="0">
                    <a:moveTo>
                      <a:pt x="717141" y="0"/>
                    </a:moveTo>
                    <a:lnTo>
                      <a:pt x="715949" y="327"/>
                    </a:lnTo>
                    <a:lnTo>
                      <a:pt x="176999" y="2946427"/>
                    </a:lnTo>
                    <a:lnTo>
                      <a:pt x="0" y="2444518"/>
                    </a:lnTo>
                    <a:lnTo>
                      <a:pt x="717141" y="0"/>
                    </a:lnTo>
                    <a:close/>
                  </a:path>
                </a:pathLst>
              </a:custGeom>
              <a:gradFill>
                <a:gsLst>
                  <a:gs pos="0">
                    <a:srgbClr val="C31467"/>
                  </a:gs>
                  <a:gs pos="32000">
                    <a:srgbClr val="C31467"/>
                  </a:gs>
                  <a:gs pos="52000">
                    <a:srgbClr val="940F54"/>
                  </a:gs>
                  <a:gs pos="78000">
                    <a:srgbClr val="501E42"/>
                  </a:gs>
                  <a:gs pos="100000">
                    <a:srgbClr val="501E4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chemeClr val="lt1"/>
                  </a:solidFill>
                  <a:latin typeface="Times New Roman"/>
                  <a:ea typeface="Times New Roman"/>
                  <a:cs typeface="Times New Roman"/>
                  <a:sym typeface="Times New Roman"/>
                </a:endParaRPr>
              </a:p>
            </p:txBody>
          </p:sp>
        </p:grpSp>
        <p:sp>
          <p:nvSpPr>
            <p:cNvPr id="4" name="Google Shape;123;p2">
              <a:extLst>
                <a:ext uri="{FF2B5EF4-FFF2-40B4-BE49-F238E27FC236}">
                  <a16:creationId xmlns:a16="http://schemas.microsoft.com/office/drawing/2014/main" id="{AAAFB1CB-CC67-D01D-1881-F239914D4C8F}"/>
                </a:ext>
              </a:extLst>
            </p:cNvPr>
            <p:cNvSpPr txBox="1"/>
            <p:nvPr/>
          </p:nvSpPr>
          <p:spPr>
            <a:xfrm>
              <a:off x="7398932" y="1862327"/>
              <a:ext cx="38849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Times New Roman"/>
                  <a:ea typeface="Times New Roman"/>
                  <a:cs typeface="Times New Roman"/>
                  <a:sym typeface="Times New Roman"/>
                </a:rPr>
                <a:t>Evaluation</a:t>
              </a:r>
              <a:endParaRPr sz="2400" b="1">
                <a:solidFill>
                  <a:srgbClr val="3F3F3F"/>
                </a:solidFill>
                <a:latin typeface="Times New Roman"/>
                <a:ea typeface="Times New Roman"/>
                <a:cs typeface="Times New Roman"/>
                <a:sym typeface="Times New Roman"/>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
          <p:cNvSpPr txBox="1"/>
          <p:nvPr/>
        </p:nvSpPr>
        <p:spPr>
          <a:xfrm>
            <a:off x="710832" y="2599550"/>
            <a:ext cx="3958492" cy="340247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19900"/>
              <a:buFont typeface="Arial"/>
              <a:buNone/>
            </a:pPr>
            <a:r>
              <a:rPr lang="en-US" sz="19900" b="1">
                <a:solidFill>
                  <a:schemeClr val="lt1"/>
                </a:solidFill>
                <a:latin typeface="Lato Black"/>
                <a:ea typeface="Lato Black"/>
                <a:cs typeface="Lato Black"/>
                <a:sym typeface="Lato Black"/>
              </a:rPr>
              <a:t>01</a:t>
            </a:r>
            <a:endParaRPr sz="19900" b="1">
              <a:solidFill>
                <a:schemeClr val="lt1"/>
              </a:solidFill>
              <a:latin typeface="Lato Black"/>
              <a:ea typeface="Lato Black"/>
              <a:cs typeface="Lato Black"/>
              <a:sym typeface="Lato Black"/>
            </a:endParaRPr>
          </a:p>
        </p:txBody>
      </p:sp>
      <p:sp>
        <p:nvSpPr>
          <p:cNvPr id="129" name="Google Shape;129;p3"/>
          <p:cNvSpPr txBox="1">
            <a:spLocks noGrp="1"/>
          </p:cNvSpPr>
          <p:nvPr>
            <p:ph type="body" idx="1"/>
          </p:nvPr>
        </p:nvSpPr>
        <p:spPr>
          <a:xfrm>
            <a:off x="4894242" y="4005891"/>
            <a:ext cx="6023665" cy="8086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None/>
            </a:pPr>
            <a:r>
              <a:rPr lang="en-US" sz="4400">
                <a:latin typeface="Times New Roman"/>
                <a:ea typeface="Times New Roman"/>
                <a:cs typeface="Times New Roman"/>
                <a:sym typeface="Times New Roman"/>
              </a:rPr>
              <a:t>Introduction</a:t>
            </a:r>
            <a:endParaRPr sz="4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5"/>
          <p:cNvSpPr txBox="1">
            <a:spLocks noGrp="1"/>
          </p:cNvSpPr>
          <p:nvPr>
            <p:ph type="sldNum" idx="12"/>
          </p:nvPr>
        </p:nvSpPr>
        <p:spPr>
          <a:xfrm>
            <a:off x="6192383" y="6284866"/>
            <a:ext cx="560269" cy="213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3" name="文本占位符 2">
            <a:extLst>
              <a:ext uri="{FF2B5EF4-FFF2-40B4-BE49-F238E27FC236}">
                <a16:creationId xmlns:a16="http://schemas.microsoft.com/office/drawing/2014/main" id="{22C4C0A7-6195-FF19-AAD7-A629ED902306}"/>
              </a:ext>
            </a:extLst>
          </p:cNvPr>
          <p:cNvSpPr>
            <a:spLocks noGrp="1"/>
          </p:cNvSpPr>
          <p:nvPr>
            <p:ph type="body" idx="1"/>
          </p:nvPr>
        </p:nvSpPr>
        <p:spPr>
          <a:xfrm>
            <a:off x="0" y="-9525"/>
            <a:ext cx="10642600" cy="847725"/>
          </a:xfrm>
        </p:spPr>
        <p:txBody>
          <a:bodyPr/>
          <a:lstStyle/>
          <a:p>
            <a:r>
              <a:rPr lang="en-US" altLang="zh-CN">
                <a:solidFill>
                  <a:schemeClr val="tx1"/>
                </a:solidFill>
                <a:latin typeface="+mj-lt"/>
              </a:rPr>
              <a:t>1. Introduction</a:t>
            </a:r>
          </a:p>
        </p:txBody>
      </p:sp>
      <p:sp>
        <p:nvSpPr>
          <p:cNvPr id="5" name="文本框 4">
            <a:extLst>
              <a:ext uri="{FF2B5EF4-FFF2-40B4-BE49-F238E27FC236}">
                <a16:creationId xmlns:a16="http://schemas.microsoft.com/office/drawing/2014/main" id="{47C6DEBE-4906-2B18-9266-024F2851E07C}"/>
              </a:ext>
            </a:extLst>
          </p:cNvPr>
          <p:cNvSpPr txBox="1"/>
          <p:nvPr/>
        </p:nvSpPr>
        <p:spPr>
          <a:xfrm>
            <a:off x="715066" y="1166170"/>
            <a:ext cx="10520043" cy="3847207"/>
          </a:xfrm>
          <a:prstGeom prst="rect">
            <a:avLst/>
          </a:prstGeom>
          <a:noFill/>
        </p:spPr>
        <p:txBody>
          <a:bodyPr wrap="square" lIns="91440" tIns="45720" rIns="91440" bIns="45720" rtlCol="0" anchor="t">
            <a:spAutoFit/>
          </a:bodyPr>
          <a:lstStyle/>
          <a:p>
            <a:r>
              <a:rPr lang="en-US" altLang="zh-CN" sz="2000" dirty="0">
                <a:solidFill>
                  <a:schemeClr val="tx1"/>
                </a:solidFill>
              </a:rPr>
              <a:t>Selected Task</a:t>
            </a:r>
          </a:p>
          <a:p>
            <a:endParaRPr lang="en-US" altLang="zh-CN" sz="2000" dirty="0">
              <a:solidFill>
                <a:schemeClr val="tx1"/>
              </a:solidFill>
            </a:endParaRPr>
          </a:p>
          <a:p>
            <a:pPr marL="285750" indent="-285750">
              <a:buClr>
                <a:schemeClr val="accent2"/>
              </a:buClr>
              <a:buFont typeface="Wingdings" panose="05000000000000000000" pitchFamily="2" charset="2"/>
              <a:buChar char="p"/>
            </a:pPr>
            <a:r>
              <a:rPr lang="en-US" altLang="zh-CN" sz="1600" i="1" dirty="0">
                <a:latin typeface="Times New Roman"/>
                <a:cs typeface="Times New Roman"/>
              </a:rPr>
              <a:t>Our project is about 3D Object Classification, try to use different deep learning algorithm (such as </a:t>
            </a:r>
            <a:r>
              <a:rPr lang="en-US" altLang="zh-CN" sz="1600" b="1" i="1" dirty="0" err="1">
                <a:latin typeface="Times New Roman"/>
                <a:cs typeface="Times New Roman"/>
              </a:rPr>
              <a:t>PointNet</a:t>
            </a:r>
            <a:r>
              <a:rPr lang="en-US" altLang="zh-CN" sz="1600" b="1" i="1" dirty="0">
                <a:latin typeface="Times New Roman"/>
                <a:cs typeface="Times New Roman"/>
              </a:rPr>
              <a:t>, </a:t>
            </a:r>
            <a:r>
              <a:rPr lang="en-US" altLang="zh-CN" sz="1600" b="1" i="1" dirty="0" err="1">
                <a:latin typeface="Times New Roman"/>
                <a:cs typeface="Times New Roman"/>
              </a:rPr>
              <a:t>PointNet</a:t>
            </a:r>
            <a:r>
              <a:rPr lang="en-US" altLang="zh-CN" sz="1600" b="1" i="1" dirty="0">
                <a:latin typeface="Times New Roman"/>
                <a:cs typeface="Times New Roman"/>
              </a:rPr>
              <a:t>++</a:t>
            </a:r>
            <a:r>
              <a:rPr lang="en-US" altLang="zh-CN" sz="1600" i="1" dirty="0">
                <a:latin typeface="Times New Roman"/>
                <a:cs typeface="Times New Roman"/>
              </a:rPr>
              <a:t>) on point clouds for 3D </a:t>
            </a:r>
            <a:r>
              <a:rPr lang="en-US" sz="1600" i="1" dirty="0">
                <a:latin typeface="Times New Roman"/>
                <a:cs typeface="Times New Roman"/>
              </a:rPr>
              <a:t>Object </a:t>
            </a:r>
            <a:r>
              <a:rPr lang="en-US" altLang="zh-CN" sz="1600" i="1" dirty="0" err="1">
                <a:latin typeface="Times New Roman"/>
                <a:cs typeface="Times New Roman"/>
              </a:rPr>
              <a:t>Classifiction</a:t>
            </a:r>
            <a:r>
              <a:rPr lang="en-US" altLang="zh-CN" sz="1600" i="1" dirty="0">
                <a:latin typeface="Times New Roman"/>
                <a:cs typeface="Times New Roman"/>
              </a:rPr>
              <a:t> to get best performance.</a:t>
            </a:r>
            <a:endParaRPr lang="en-US" altLang="zh-CN" sz="1600" i="1" dirty="0">
              <a:effectLst/>
              <a:latin typeface="Times New Roman"/>
              <a:cs typeface="Times New Roman" panose="02020603050405020304" pitchFamily="18" charset="0"/>
            </a:endParaRPr>
          </a:p>
          <a:p>
            <a:endParaRPr lang="en-US" altLang="zh-CN" sz="1600" i="1" dirty="0">
              <a:effectLst/>
              <a:latin typeface="Times New Roman"/>
              <a:cs typeface="Times New Roman" panose="02020603050405020304" pitchFamily="18" charset="0"/>
            </a:endParaRPr>
          </a:p>
          <a:p>
            <a:endParaRPr lang="en-US" altLang="zh-CN" sz="1600" dirty="0">
              <a:solidFill>
                <a:schemeClr val="tx1"/>
              </a:solidFill>
              <a:latin typeface="等线" panose="02010600030101010101" pitchFamily="2" charset="-122"/>
              <a:cs typeface="Times New Roman" panose="02020603050405020304" pitchFamily="18" charset="0"/>
            </a:endParaRPr>
          </a:p>
          <a:p>
            <a:r>
              <a:rPr lang="en-US" sz="2000" dirty="0">
                <a:solidFill>
                  <a:schemeClr val="tx1"/>
                </a:solidFill>
              </a:rPr>
              <a:t>Source paper of Algorithm:</a:t>
            </a:r>
          </a:p>
          <a:p>
            <a:endParaRPr lang="en-US" sz="2000" dirty="0">
              <a:solidFill>
                <a:schemeClr val="tx1"/>
              </a:solidFill>
            </a:endParaRPr>
          </a:p>
          <a:p>
            <a:r>
              <a:rPr lang="en-US" sz="1600" i="1" dirty="0">
                <a:solidFill>
                  <a:schemeClr val="tx1"/>
                </a:solidFill>
                <a:latin typeface="Times New Roman"/>
              </a:rPr>
              <a:t>[1] </a:t>
            </a:r>
            <a:r>
              <a:rPr lang="en-US" sz="1600" i="1" dirty="0" err="1">
                <a:latin typeface="Times New Roman"/>
              </a:rPr>
              <a:t>PointNet</a:t>
            </a:r>
            <a:r>
              <a:rPr lang="en-US" sz="1600" i="1" dirty="0">
                <a:latin typeface="Times New Roman"/>
              </a:rPr>
              <a:t>: Deep Learning on Point Sets for 3D Classification and Segmentation</a:t>
            </a:r>
          </a:p>
          <a:p>
            <a:r>
              <a:rPr lang="en-US" sz="1600" i="1" dirty="0">
                <a:solidFill>
                  <a:schemeClr val="tx1"/>
                </a:solidFill>
                <a:latin typeface="Times New Roman"/>
              </a:rPr>
              <a:t>[2] </a:t>
            </a:r>
            <a:r>
              <a:rPr lang="en-US" sz="1600" i="1" dirty="0" err="1">
                <a:latin typeface="Times New Roman"/>
              </a:rPr>
              <a:t>PointNet</a:t>
            </a:r>
            <a:r>
              <a:rPr lang="en-US" sz="1600" i="1" dirty="0">
                <a:latin typeface="Times New Roman"/>
              </a:rPr>
              <a:t>++: Deep Hierarchical Feature Learning on Point Sets in a Metric Space</a:t>
            </a:r>
          </a:p>
          <a:p>
            <a:endParaRPr lang="en-US" sz="1600" i="1" dirty="0">
              <a:latin typeface="Times New Roman"/>
            </a:endParaRPr>
          </a:p>
          <a:p>
            <a:endParaRPr lang="en-US" sz="2000" dirty="0"/>
          </a:p>
          <a:p>
            <a:pPr>
              <a:buClr>
                <a:srgbClr val="A92D61"/>
              </a:buClr>
            </a:pPr>
            <a:endParaRPr lang="en-US" altLang="zh-CN" sz="1600" dirty="0">
              <a:latin typeface="等线" panose="02010600030101010101" pitchFamily="2" charset="-122"/>
              <a:cs typeface="Times New Roman" panose="02020603050405020304" pitchFamily="18" charset="0"/>
            </a:endParaRPr>
          </a:p>
          <a:p>
            <a:endParaRPr lang="en-US" altLang="zh-CN" sz="1600" dirty="0">
              <a:latin typeface="等线"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5"/>
          <p:cNvSpPr txBox="1">
            <a:spLocks noGrp="1"/>
          </p:cNvSpPr>
          <p:nvPr>
            <p:ph type="sldNum" idx="12"/>
          </p:nvPr>
        </p:nvSpPr>
        <p:spPr>
          <a:xfrm>
            <a:off x="6192383" y="6284866"/>
            <a:ext cx="560269" cy="213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3" name="文本占位符 2">
            <a:extLst>
              <a:ext uri="{FF2B5EF4-FFF2-40B4-BE49-F238E27FC236}">
                <a16:creationId xmlns:a16="http://schemas.microsoft.com/office/drawing/2014/main" id="{22C4C0A7-6195-FF19-AAD7-A629ED902306}"/>
              </a:ext>
            </a:extLst>
          </p:cNvPr>
          <p:cNvSpPr>
            <a:spLocks noGrp="1"/>
          </p:cNvSpPr>
          <p:nvPr>
            <p:ph type="body" idx="1"/>
          </p:nvPr>
        </p:nvSpPr>
        <p:spPr>
          <a:xfrm>
            <a:off x="0" y="-9525"/>
            <a:ext cx="10642600" cy="847725"/>
          </a:xfrm>
        </p:spPr>
        <p:txBody>
          <a:bodyPr/>
          <a:lstStyle/>
          <a:p>
            <a:r>
              <a:rPr lang="en-US" altLang="zh-CN">
                <a:solidFill>
                  <a:schemeClr val="tx1"/>
                </a:solidFill>
                <a:latin typeface="+mj-lt"/>
              </a:rPr>
              <a:t>1. Introduction</a:t>
            </a:r>
          </a:p>
        </p:txBody>
      </p:sp>
      <p:sp>
        <p:nvSpPr>
          <p:cNvPr id="5" name="文本框 4">
            <a:extLst>
              <a:ext uri="{FF2B5EF4-FFF2-40B4-BE49-F238E27FC236}">
                <a16:creationId xmlns:a16="http://schemas.microsoft.com/office/drawing/2014/main" id="{47C6DEBE-4906-2B18-9266-024F2851E07C}"/>
              </a:ext>
            </a:extLst>
          </p:cNvPr>
          <p:cNvSpPr txBox="1"/>
          <p:nvPr/>
        </p:nvSpPr>
        <p:spPr>
          <a:xfrm>
            <a:off x="328492" y="1080542"/>
            <a:ext cx="10934854" cy="2405915"/>
          </a:xfrm>
          <a:prstGeom prst="rect">
            <a:avLst/>
          </a:prstGeom>
          <a:noFill/>
        </p:spPr>
        <p:txBody>
          <a:bodyPr wrap="square" lIns="91440" tIns="45720" rIns="91440" bIns="45720" rtlCol="0" anchor="t">
            <a:spAutoFit/>
          </a:bodyPr>
          <a:lstStyle/>
          <a:p>
            <a:r>
              <a:rPr lang="en-US" altLang="zh-CN" sz="2000" dirty="0">
                <a:solidFill>
                  <a:schemeClr val="tx1"/>
                </a:solidFill>
              </a:rPr>
              <a:t>Dataset——</a:t>
            </a:r>
            <a:r>
              <a:rPr lang="en-US" sz="2000" b="1" dirty="0">
                <a:solidFill>
                  <a:srgbClr val="202124"/>
                </a:solidFill>
                <a:hlinkClick r:id="rId3"/>
              </a:rPr>
              <a:t>ModelNet40 - Princeton 3D Object Dataset</a:t>
            </a:r>
            <a:endParaRPr lang="en-US" altLang="zh-CN" sz="2000">
              <a:solidFill>
                <a:schemeClr val="tx1"/>
              </a:solidFill>
            </a:endParaRPr>
          </a:p>
          <a:p>
            <a:endParaRPr lang="en-US" altLang="zh-CN" sz="2000">
              <a:solidFill>
                <a:schemeClr val="tx1"/>
              </a:solidFill>
              <a:ea typeface="等线" panose="02010600030101010101" pitchFamily="2" charset="-122"/>
            </a:endParaRPr>
          </a:p>
          <a:p>
            <a:pPr marL="285750" indent="-285750">
              <a:lnSpc>
                <a:spcPts val="2700"/>
              </a:lnSpc>
              <a:buClr>
                <a:schemeClr val="accent2"/>
              </a:buClr>
              <a:buFont typeface="Wingdings" panose="05000000000000000000" pitchFamily="2" charset="2"/>
              <a:buChar char="p"/>
            </a:pPr>
            <a:r>
              <a:rPr lang="en-US" sz="1600" b="1" i="1" kern="100" dirty="0">
                <a:solidFill>
                  <a:srgbClr val="3C4043"/>
                </a:solidFill>
                <a:highlight>
                  <a:srgbClr val="FFFFFF"/>
                </a:highlight>
                <a:latin typeface="Times New Roman"/>
                <a:ea typeface="等线"/>
              </a:rPr>
              <a:t>ModelNet40</a:t>
            </a:r>
            <a:r>
              <a:rPr lang="en-US" sz="1600" i="1" kern="100" dirty="0">
                <a:solidFill>
                  <a:srgbClr val="3C4043"/>
                </a:solidFill>
                <a:highlight>
                  <a:srgbClr val="FFFFFF"/>
                </a:highlight>
                <a:latin typeface="Times New Roman"/>
                <a:ea typeface="等线"/>
              </a:rPr>
              <a:t> dataset contains 12,311 pre-aligned shapes from 40 categories, which are split into 9,843 (80%) for training and 2,468 (20%) for testing. The CAD models are in </a:t>
            </a:r>
            <a:r>
              <a:rPr lang="en-US" sz="1600" i="1" kern="100" dirty="0">
                <a:solidFill>
                  <a:srgbClr val="202124"/>
                </a:solidFill>
                <a:highlight>
                  <a:srgbClr val="FFFFFF"/>
                </a:highlight>
                <a:latin typeface="Times New Roman"/>
                <a:ea typeface="等线"/>
                <a:hlinkClick r:id="rId4"/>
              </a:rPr>
              <a:t>Object File Format (OFF)</a:t>
            </a:r>
            <a:r>
              <a:rPr lang="en-US" sz="1600" i="1" kern="100" dirty="0">
                <a:solidFill>
                  <a:srgbClr val="3C4043"/>
                </a:solidFill>
                <a:highlight>
                  <a:srgbClr val="FFFFFF"/>
                </a:highlight>
                <a:latin typeface="Times New Roman"/>
                <a:ea typeface="等线"/>
              </a:rPr>
              <a:t>. Matlab functions to read and visualize OFF files are provided in </a:t>
            </a:r>
            <a:r>
              <a:rPr lang="en-US" sz="1600" i="1" kern="100" dirty="0">
                <a:solidFill>
                  <a:srgbClr val="202124"/>
                </a:solidFill>
                <a:highlight>
                  <a:srgbClr val="FFFFFF"/>
                </a:highlight>
                <a:latin typeface="Times New Roman"/>
                <a:ea typeface="等线"/>
                <a:hlinkClick r:id="rId5"/>
              </a:rPr>
              <a:t>Princeton Vision Toolkit (PVT)</a:t>
            </a:r>
            <a:r>
              <a:rPr lang="en-US" sz="1600" i="1" kern="100" dirty="0">
                <a:solidFill>
                  <a:srgbClr val="3C4043"/>
                </a:solidFill>
                <a:highlight>
                  <a:srgbClr val="FFFFFF"/>
                </a:highlight>
                <a:latin typeface="Times New Roman"/>
                <a:ea typeface="等线"/>
              </a:rPr>
              <a:t>.</a:t>
            </a:r>
            <a:endParaRPr lang="en-US" altLang="zh-CN" sz="1600" i="1" kern="100" dirty="0">
              <a:effectLst/>
              <a:latin typeface="Times New Roman"/>
              <a:ea typeface="等线"/>
              <a:cs typeface="Times New Roman"/>
            </a:endParaRPr>
          </a:p>
          <a:p>
            <a:pPr>
              <a:lnSpc>
                <a:spcPts val="2700"/>
              </a:lnSpc>
              <a:buClr>
                <a:schemeClr val="accent2"/>
              </a:buClr>
            </a:pPr>
            <a:endParaRPr lang="en-US" sz="1600" i="1" kern="100" dirty="0">
              <a:solidFill>
                <a:srgbClr val="3C4043"/>
              </a:solidFill>
              <a:highlight>
                <a:srgbClr val="FFFFFF"/>
              </a:highlight>
              <a:latin typeface="Times New Roman"/>
              <a:ea typeface="等线"/>
            </a:endParaRPr>
          </a:p>
          <a:p>
            <a:pPr marL="285750" indent="-285750">
              <a:lnSpc>
                <a:spcPts val="2700"/>
              </a:lnSpc>
              <a:buClr>
                <a:schemeClr val="accent2"/>
              </a:buClr>
              <a:buFont typeface="Wingdings" panose="05000000000000000000" pitchFamily="2" charset="2"/>
              <a:buChar char="p"/>
            </a:pPr>
            <a:r>
              <a:rPr lang="en-US" altLang="zh-CN" sz="1600" i="1" kern="100" dirty="0">
                <a:latin typeface="Times New Roman"/>
                <a:ea typeface="等线"/>
                <a:cs typeface="Times New Roman"/>
              </a:rPr>
              <a:t>Link: </a:t>
            </a:r>
            <a:r>
              <a:rPr lang="en-US" sz="1600" i="1" kern="100" dirty="0">
                <a:latin typeface="Times New Roman"/>
                <a:ea typeface="等线"/>
                <a:cs typeface="Times New Roman"/>
                <a:hlinkClick r:id="rId6"/>
              </a:rPr>
              <a:t>https://modelnet.cs.princeton.edu/</a:t>
            </a:r>
            <a:r>
              <a:rPr lang="en-US" sz="1600" i="1" kern="100" dirty="0">
                <a:latin typeface="Times New Roman"/>
                <a:ea typeface="等线"/>
                <a:cs typeface="Times New Roman"/>
              </a:rPr>
              <a:t># </a:t>
            </a:r>
            <a:endParaRPr lang="en-US" altLang="zh-CN" sz="1600" i="1" kern="100" dirty="0">
              <a:effectLst/>
              <a:latin typeface="等线"/>
              <a:ea typeface="等线"/>
              <a:cs typeface="Times New Roman"/>
            </a:endParaRPr>
          </a:p>
        </p:txBody>
      </p:sp>
      <p:pic>
        <p:nvPicPr>
          <p:cNvPr id="2" name="Picture 3" descr="Graphical user interface, text, application&#10;&#10;Description automatically generated">
            <a:extLst>
              <a:ext uri="{FF2B5EF4-FFF2-40B4-BE49-F238E27FC236}">
                <a16:creationId xmlns:a16="http://schemas.microsoft.com/office/drawing/2014/main" id="{A8EE15E8-2960-95E6-22E7-42233C8689C3}"/>
              </a:ext>
            </a:extLst>
          </p:cNvPr>
          <p:cNvPicPr>
            <a:picLocks noChangeAspect="1"/>
          </p:cNvPicPr>
          <p:nvPr/>
        </p:nvPicPr>
        <p:blipFill>
          <a:blip r:embed="rId7"/>
          <a:stretch>
            <a:fillRect/>
          </a:stretch>
        </p:blipFill>
        <p:spPr>
          <a:xfrm>
            <a:off x="328246" y="3851164"/>
            <a:ext cx="5461487" cy="1939901"/>
          </a:xfrm>
          <a:prstGeom prst="rect">
            <a:avLst/>
          </a:prstGeom>
        </p:spPr>
      </p:pic>
      <p:pic>
        <p:nvPicPr>
          <p:cNvPr id="4" name="Picture 5" descr="Graphical user interface, text, application, email&#10;&#10;Description automatically generated">
            <a:extLst>
              <a:ext uri="{FF2B5EF4-FFF2-40B4-BE49-F238E27FC236}">
                <a16:creationId xmlns:a16="http://schemas.microsoft.com/office/drawing/2014/main" id="{4F25DEA8-0FD7-1058-CA99-DBB172B9202B}"/>
              </a:ext>
            </a:extLst>
          </p:cNvPr>
          <p:cNvPicPr>
            <a:picLocks noChangeAspect="1"/>
          </p:cNvPicPr>
          <p:nvPr/>
        </p:nvPicPr>
        <p:blipFill>
          <a:blip r:embed="rId8"/>
          <a:stretch>
            <a:fillRect/>
          </a:stretch>
        </p:blipFill>
        <p:spPr>
          <a:xfrm>
            <a:off x="5994261" y="2450960"/>
            <a:ext cx="4120661" cy="2067657"/>
          </a:xfrm>
          <a:prstGeom prst="rect">
            <a:avLst/>
          </a:prstGeom>
        </p:spPr>
      </p:pic>
      <p:pic>
        <p:nvPicPr>
          <p:cNvPr id="6" name="Picture 8" descr="Graphical user interface, text, application, email&#10;&#10;Description automatically generated">
            <a:extLst>
              <a:ext uri="{FF2B5EF4-FFF2-40B4-BE49-F238E27FC236}">
                <a16:creationId xmlns:a16="http://schemas.microsoft.com/office/drawing/2014/main" id="{FD656BF3-F2F5-EC6F-63A8-A35AFFA78BAA}"/>
              </a:ext>
            </a:extLst>
          </p:cNvPr>
          <p:cNvPicPr>
            <a:picLocks noChangeAspect="1"/>
          </p:cNvPicPr>
          <p:nvPr/>
        </p:nvPicPr>
        <p:blipFill>
          <a:blip r:embed="rId9"/>
          <a:stretch>
            <a:fillRect/>
          </a:stretch>
        </p:blipFill>
        <p:spPr>
          <a:xfrm>
            <a:off x="5997121" y="4717569"/>
            <a:ext cx="3307372" cy="1928221"/>
          </a:xfrm>
          <a:prstGeom prst="rect">
            <a:avLst/>
          </a:prstGeom>
        </p:spPr>
      </p:pic>
      <p:pic>
        <p:nvPicPr>
          <p:cNvPr id="9" name="Picture 10" descr="A picture containing shape&#10;&#10;Description automatically generated">
            <a:extLst>
              <a:ext uri="{FF2B5EF4-FFF2-40B4-BE49-F238E27FC236}">
                <a16:creationId xmlns:a16="http://schemas.microsoft.com/office/drawing/2014/main" id="{794C7CE9-C4AA-510E-ACC4-AFE09FC3705F}"/>
              </a:ext>
            </a:extLst>
          </p:cNvPr>
          <p:cNvPicPr>
            <a:picLocks noChangeAspect="1"/>
          </p:cNvPicPr>
          <p:nvPr/>
        </p:nvPicPr>
        <p:blipFill>
          <a:blip r:embed="rId10"/>
          <a:stretch>
            <a:fillRect/>
          </a:stretch>
        </p:blipFill>
        <p:spPr>
          <a:xfrm>
            <a:off x="9354457" y="3301010"/>
            <a:ext cx="2743200" cy="1997695"/>
          </a:xfrm>
          <a:prstGeom prst="rect">
            <a:avLst/>
          </a:prstGeom>
        </p:spPr>
      </p:pic>
    </p:spTree>
    <p:extLst>
      <p:ext uri="{BB962C8B-B14F-4D97-AF65-F5344CB8AC3E}">
        <p14:creationId xmlns:p14="http://schemas.microsoft.com/office/powerpoint/2010/main" val="2271171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p:nvPr/>
        </p:nvSpPr>
        <p:spPr>
          <a:xfrm>
            <a:off x="710832" y="2599550"/>
            <a:ext cx="3958492" cy="340247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19900"/>
              <a:buFont typeface="Arial"/>
              <a:buNone/>
            </a:pPr>
            <a:r>
              <a:rPr lang="en-US" sz="19900" b="1">
                <a:solidFill>
                  <a:schemeClr val="lt1"/>
                </a:solidFill>
                <a:latin typeface="Lato Black"/>
                <a:ea typeface="Lato Black"/>
                <a:cs typeface="Lato Black"/>
                <a:sym typeface="Lato Black"/>
              </a:rPr>
              <a:t>02</a:t>
            </a:r>
            <a:endParaRPr sz="19900" b="1">
              <a:solidFill>
                <a:schemeClr val="lt1"/>
              </a:solidFill>
              <a:latin typeface="Lato Black"/>
              <a:ea typeface="Lato Black"/>
              <a:cs typeface="Lato Black"/>
              <a:sym typeface="Lato Black"/>
            </a:endParaRPr>
          </a:p>
        </p:txBody>
      </p:sp>
      <p:sp>
        <p:nvSpPr>
          <p:cNvPr id="154" name="Google Shape;154;p6"/>
          <p:cNvSpPr txBox="1">
            <a:spLocks noGrp="1"/>
          </p:cNvSpPr>
          <p:nvPr>
            <p:ph type="body" idx="1"/>
          </p:nvPr>
        </p:nvSpPr>
        <p:spPr>
          <a:xfrm>
            <a:off x="4894242" y="4005891"/>
            <a:ext cx="6023665" cy="8086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None/>
            </a:pPr>
            <a:r>
              <a:rPr lang="en-US" altLang="zh-CN"/>
              <a:t>Preprocessing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5"/>
          <p:cNvSpPr txBox="1">
            <a:spLocks noGrp="1"/>
          </p:cNvSpPr>
          <p:nvPr>
            <p:ph type="sldNum" idx="12"/>
          </p:nvPr>
        </p:nvSpPr>
        <p:spPr>
          <a:xfrm>
            <a:off x="6192383" y="6284866"/>
            <a:ext cx="560269" cy="213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
        <p:nvSpPr>
          <p:cNvPr id="3" name="文本占位符 2">
            <a:extLst>
              <a:ext uri="{FF2B5EF4-FFF2-40B4-BE49-F238E27FC236}">
                <a16:creationId xmlns:a16="http://schemas.microsoft.com/office/drawing/2014/main" id="{22C4C0A7-6195-FF19-AAD7-A629ED902306}"/>
              </a:ext>
            </a:extLst>
          </p:cNvPr>
          <p:cNvSpPr>
            <a:spLocks noGrp="1"/>
          </p:cNvSpPr>
          <p:nvPr>
            <p:ph type="body" idx="1"/>
          </p:nvPr>
        </p:nvSpPr>
        <p:spPr/>
        <p:txBody>
          <a:bodyPr/>
          <a:lstStyle/>
          <a:p>
            <a:r>
              <a:rPr lang="en-US" altLang="zh-CN"/>
              <a:t>2.Preprocessing</a:t>
            </a:r>
            <a:endParaRPr lang="zh-CN" altLang="en-US"/>
          </a:p>
        </p:txBody>
      </p:sp>
      <p:sp>
        <p:nvSpPr>
          <p:cNvPr id="4" name="文本框 3">
            <a:extLst>
              <a:ext uri="{FF2B5EF4-FFF2-40B4-BE49-F238E27FC236}">
                <a16:creationId xmlns:a16="http://schemas.microsoft.com/office/drawing/2014/main" id="{CA2808AA-4FC8-4551-56BF-A76B04E87DCC}"/>
              </a:ext>
            </a:extLst>
          </p:cNvPr>
          <p:cNvSpPr txBox="1"/>
          <p:nvPr/>
        </p:nvSpPr>
        <p:spPr>
          <a:xfrm>
            <a:off x="1135615" y="1126785"/>
            <a:ext cx="6075256" cy="461665"/>
          </a:xfrm>
          <a:prstGeom prst="rect">
            <a:avLst/>
          </a:prstGeom>
          <a:noFill/>
        </p:spPr>
        <p:txBody>
          <a:bodyPr wrap="square" lIns="91440" tIns="45720" rIns="91440" bIns="45720" rtlCol="0" anchor="t">
            <a:spAutoFit/>
          </a:bodyPr>
          <a:lstStyle/>
          <a:p>
            <a:r>
              <a:rPr lang="en-US" altLang="zh-CN" sz="2400" i="1" dirty="0">
                <a:latin typeface="Times New Roman"/>
              </a:rPr>
              <a:t>2.1 </a:t>
            </a:r>
            <a:r>
              <a:rPr lang="en-US" sz="2400" i="1" dirty="0">
                <a:latin typeface="Times New Roman"/>
              </a:rPr>
              <a:t>Visualization and sampling</a:t>
            </a:r>
            <a:endParaRPr lang="zh-CN" altLang="en-US" sz="2400" i="1">
              <a:latin typeface="Times New Roman"/>
            </a:endParaRPr>
          </a:p>
        </p:txBody>
      </p:sp>
      <p:sp>
        <p:nvSpPr>
          <p:cNvPr id="12" name="文本框 11">
            <a:extLst>
              <a:ext uri="{FF2B5EF4-FFF2-40B4-BE49-F238E27FC236}">
                <a16:creationId xmlns:a16="http://schemas.microsoft.com/office/drawing/2014/main" id="{807A399A-0D58-582B-2DD6-9BD839E3241A}"/>
              </a:ext>
            </a:extLst>
          </p:cNvPr>
          <p:cNvSpPr txBox="1"/>
          <p:nvPr/>
        </p:nvSpPr>
        <p:spPr>
          <a:xfrm>
            <a:off x="669626" y="1585562"/>
            <a:ext cx="10067932" cy="584775"/>
          </a:xfrm>
          <a:prstGeom prst="rect">
            <a:avLst/>
          </a:prstGeom>
          <a:noFill/>
        </p:spPr>
        <p:txBody>
          <a:bodyPr wrap="square" lIns="91440" tIns="45720" rIns="91440" bIns="45720" rtlCol="0" anchor="t">
            <a:spAutoFit/>
          </a:bodyPr>
          <a:lstStyle/>
          <a:p>
            <a:r>
              <a:rPr lang="en-US" altLang="zh-CN" sz="1600" i="1" dirty="0">
                <a:solidFill>
                  <a:srgbClr val="2A2B2E"/>
                </a:solidFill>
                <a:latin typeface="Times New Roman"/>
                <a:cs typeface="Segoe UI"/>
              </a:rPr>
              <a:t>Load one 3D project (</a:t>
            </a:r>
            <a:r>
              <a:rPr lang="en-US" sz="1600" dirty="0">
                <a:latin typeface="Times New Roman"/>
              </a:rPr>
              <a:t>airplane_0001.off</a:t>
            </a:r>
            <a:r>
              <a:rPr lang="en-US" altLang="zh-CN" sz="1600" i="1" dirty="0">
                <a:solidFill>
                  <a:srgbClr val="2A2B2E"/>
                </a:solidFill>
                <a:latin typeface="Times New Roman"/>
                <a:cs typeface="Segoe UI"/>
              </a:rPr>
              <a:t>) as the example, visualizing data with rotation, sampling (3000 points for each project.)</a:t>
            </a:r>
            <a:endParaRPr lang="en-US" altLang="zh-CN" sz="1600" i="1" dirty="0">
              <a:solidFill>
                <a:srgbClr val="2A2B2E"/>
              </a:solidFill>
              <a:latin typeface="Times New Roman"/>
              <a:cs typeface="Segoe UI" panose="020B0502040204020203" pitchFamily="34" charset="0"/>
            </a:endParaRPr>
          </a:p>
        </p:txBody>
      </p:sp>
      <p:pic>
        <p:nvPicPr>
          <p:cNvPr id="2" name="Picture 5" descr="Text&#10;&#10;Description automatically generated">
            <a:extLst>
              <a:ext uri="{FF2B5EF4-FFF2-40B4-BE49-F238E27FC236}">
                <a16:creationId xmlns:a16="http://schemas.microsoft.com/office/drawing/2014/main" id="{176D8551-4419-FAD9-F500-DB811C049FB0}"/>
              </a:ext>
            </a:extLst>
          </p:cNvPr>
          <p:cNvPicPr>
            <a:picLocks noChangeAspect="1"/>
          </p:cNvPicPr>
          <p:nvPr/>
        </p:nvPicPr>
        <p:blipFill>
          <a:blip r:embed="rId3"/>
          <a:stretch>
            <a:fillRect/>
          </a:stretch>
        </p:blipFill>
        <p:spPr>
          <a:xfrm>
            <a:off x="606669" y="2195111"/>
            <a:ext cx="3490546" cy="2006182"/>
          </a:xfrm>
          <a:prstGeom prst="rect">
            <a:avLst/>
          </a:prstGeom>
        </p:spPr>
      </p:pic>
      <p:pic>
        <p:nvPicPr>
          <p:cNvPr id="6" name="Picture 8" descr="Text&#10;&#10;Description automatically generated">
            <a:extLst>
              <a:ext uri="{FF2B5EF4-FFF2-40B4-BE49-F238E27FC236}">
                <a16:creationId xmlns:a16="http://schemas.microsoft.com/office/drawing/2014/main" id="{7216E5F8-F450-67AB-531C-F3A3E086AFE9}"/>
              </a:ext>
            </a:extLst>
          </p:cNvPr>
          <p:cNvPicPr>
            <a:picLocks noChangeAspect="1"/>
          </p:cNvPicPr>
          <p:nvPr/>
        </p:nvPicPr>
        <p:blipFill>
          <a:blip r:embed="rId4"/>
          <a:stretch>
            <a:fillRect/>
          </a:stretch>
        </p:blipFill>
        <p:spPr>
          <a:xfrm>
            <a:off x="4570535" y="2127977"/>
            <a:ext cx="2494085" cy="2191738"/>
          </a:xfrm>
          <a:prstGeom prst="rect">
            <a:avLst/>
          </a:prstGeom>
        </p:spPr>
      </p:pic>
      <p:pic>
        <p:nvPicPr>
          <p:cNvPr id="13" name="Picture 13" descr="Chart&#10;&#10;Description automatically generated">
            <a:extLst>
              <a:ext uri="{FF2B5EF4-FFF2-40B4-BE49-F238E27FC236}">
                <a16:creationId xmlns:a16="http://schemas.microsoft.com/office/drawing/2014/main" id="{46A27BE5-8399-0576-4C77-CD642361E1E9}"/>
              </a:ext>
            </a:extLst>
          </p:cNvPr>
          <p:cNvPicPr>
            <a:picLocks noChangeAspect="1"/>
          </p:cNvPicPr>
          <p:nvPr/>
        </p:nvPicPr>
        <p:blipFill>
          <a:blip r:embed="rId5"/>
          <a:stretch>
            <a:fillRect/>
          </a:stretch>
        </p:blipFill>
        <p:spPr>
          <a:xfrm>
            <a:off x="8373208" y="4301833"/>
            <a:ext cx="2743200" cy="1785911"/>
          </a:xfrm>
          <a:prstGeom prst="rect">
            <a:avLst/>
          </a:prstGeom>
        </p:spPr>
      </p:pic>
      <p:pic>
        <p:nvPicPr>
          <p:cNvPr id="14" name="Picture 14" descr="Chart&#10;&#10;Description automatically generated">
            <a:extLst>
              <a:ext uri="{FF2B5EF4-FFF2-40B4-BE49-F238E27FC236}">
                <a16:creationId xmlns:a16="http://schemas.microsoft.com/office/drawing/2014/main" id="{FA432F20-581E-DC97-2364-80842E9D376D}"/>
              </a:ext>
            </a:extLst>
          </p:cNvPr>
          <p:cNvPicPr>
            <a:picLocks noChangeAspect="1"/>
          </p:cNvPicPr>
          <p:nvPr/>
        </p:nvPicPr>
        <p:blipFill>
          <a:blip r:embed="rId6"/>
          <a:stretch>
            <a:fillRect/>
          </a:stretch>
        </p:blipFill>
        <p:spPr>
          <a:xfrm>
            <a:off x="4724400" y="4487465"/>
            <a:ext cx="2743200" cy="1663762"/>
          </a:xfrm>
          <a:prstGeom prst="rect">
            <a:avLst/>
          </a:prstGeom>
        </p:spPr>
      </p:pic>
      <p:pic>
        <p:nvPicPr>
          <p:cNvPr id="15" name="Picture 15" descr="Chart&#10;&#10;Description automatically generated">
            <a:extLst>
              <a:ext uri="{FF2B5EF4-FFF2-40B4-BE49-F238E27FC236}">
                <a16:creationId xmlns:a16="http://schemas.microsoft.com/office/drawing/2014/main" id="{FCFC7135-EACF-823F-C708-D3B14AEAF6B9}"/>
              </a:ext>
            </a:extLst>
          </p:cNvPr>
          <p:cNvPicPr>
            <a:picLocks noChangeAspect="1"/>
          </p:cNvPicPr>
          <p:nvPr/>
        </p:nvPicPr>
        <p:blipFill>
          <a:blip r:embed="rId7"/>
          <a:stretch>
            <a:fillRect/>
          </a:stretch>
        </p:blipFill>
        <p:spPr>
          <a:xfrm>
            <a:off x="1046285" y="4415075"/>
            <a:ext cx="2743200" cy="1662004"/>
          </a:xfrm>
          <a:prstGeom prst="rect">
            <a:avLst/>
          </a:prstGeom>
        </p:spPr>
      </p:pic>
      <p:sp>
        <p:nvSpPr>
          <p:cNvPr id="16" name="Arrow: Right 15">
            <a:extLst>
              <a:ext uri="{FF2B5EF4-FFF2-40B4-BE49-F238E27FC236}">
                <a16:creationId xmlns:a16="http://schemas.microsoft.com/office/drawing/2014/main" id="{C6D5E9A6-E660-FDF0-32D2-500E3BB8507B}"/>
              </a:ext>
            </a:extLst>
          </p:cNvPr>
          <p:cNvSpPr/>
          <p:nvPr/>
        </p:nvSpPr>
        <p:spPr>
          <a:xfrm>
            <a:off x="3769702" y="5022605"/>
            <a:ext cx="527538" cy="34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3A7C27B7-63B4-CCF9-77CD-3CC0F21B007A}"/>
              </a:ext>
            </a:extLst>
          </p:cNvPr>
          <p:cNvSpPr/>
          <p:nvPr/>
        </p:nvSpPr>
        <p:spPr>
          <a:xfrm>
            <a:off x="7623664" y="5022605"/>
            <a:ext cx="527538" cy="34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6296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5"/>
          <p:cNvSpPr txBox="1">
            <a:spLocks noGrp="1"/>
          </p:cNvSpPr>
          <p:nvPr>
            <p:ph type="sldNum" idx="12"/>
          </p:nvPr>
        </p:nvSpPr>
        <p:spPr>
          <a:xfrm>
            <a:off x="6192383" y="6284866"/>
            <a:ext cx="560269" cy="213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
        <p:nvSpPr>
          <p:cNvPr id="3" name="文本占位符 2">
            <a:extLst>
              <a:ext uri="{FF2B5EF4-FFF2-40B4-BE49-F238E27FC236}">
                <a16:creationId xmlns:a16="http://schemas.microsoft.com/office/drawing/2014/main" id="{22C4C0A7-6195-FF19-AAD7-A629ED902306}"/>
              </a:ext>
            </a:extLst>
          </p:cNvPr>
          <p:cNvSpPr>
            <a:spLocks noGrp="1"/>
          </p:cNvSpPr>
          <p:nvPr>
            <p:ph type="body" idx="1"/>
          </p:nvPr>
        </p:nvSpPr>
        <p:spPr/>
        <p:txBody>
          <a:bodyPr/>
          <a:lstStyle/>
          <a:p>
            <a:r>
              <a:rPr lang="en-US" altLang="zh-CN"/>
              <a:t>2.Preprocessing</a:t>
            </a:r>
            <a:endParaRPr lang="zh-CN" altLang="en-US"/>
          </a:p>
        </p:txBody>
      </p:sp>
      <p:sp>
        <p:nvSpPr>
          <p:cNvPr id="2" name="文本框 1">
            <a:extLst>
              <a:ext uri="{FF2B5EF4-FFF2-40B4-BE49-F238E27FC236}">
                <a16:creationId xmlns:a16="http://schemas.microsoft.com/office/drawing/2014/main" id="{F7897D2F-E1A5-EB03-6822-EAB80A52E81D}"/>
              </a:ext>
            </a:extLst>
          </p:cNvPr>
          <p:cNvSpPr txBox="1"/>
          <p:nvPr/>
        </p:nvSpPr>
        <p:spPr>
          <a:xfrm>
            <a:off x="1312223" y="1006202"/>
            <a:ext cx="4096987" cy="461665"/>
          </a:xfrm>
          <a:prstGeom prst="rect">
            <a:avLst/>
          </a:prstGeom>
          <a:noFill/>
        </p:spPr>
        <p:txBody>
          <a:bodyPr wrap="square" lIns="91440" tIns="45720" rIns="91440" bIns="45720" rtlCol="0" anchor="t">
            <a:spAutoFit/>
          </a:bodyPr>
          <a:lstStyle/>
          <a:p>
            <a:endParaRPr lang="en-US" altLang="zh-CN" sz="2400" dirty="0"/>
          </a:p>
        </p:txBody>
      </p:sp>
      <p:sp>
        <p:nvSpPr>
          <p:cNvPr id="8" name="文本框 3">
            <a:extLst>
              <a:ext uri="{FF2B5EF4-FFF2-40B4-BE49-F238E27FC236}">
                <a16:creationId xmlns:a16="http://schemas.microsoft.com/office/drawing/2014/main" id="{65A4A5F9-269B-4602-5E6C-908AF4329919}"/>
              </a:ext>
            </a:extLst>
          </p:cNvPr>
          <p:cNvSpPr txBox="1"/>
          <p:nvPr/>
        </p:nvSpPr>
        <p:spPr>
          <a:xfrm>
            <a:off x="1135615" y="1126785"/>
            <a:ext cx="6075256" cy="461665"/>
          </a:xfrm>
          <a:prstGeom prst="rect">
            <a:avLst/>
          </a:prstGeom>
          <a:noFill/>
        </p:spPr>
        <p:txBody>
          <a:bodyPr wrap="square" lIns="91440" tIns="45720" rIns="91440" bIns="45720" rtlCol="0" anchor="t">
            <a:spAutoFit/>
          </a:bodyPr>
          <a:lstStyle/>
          <a:p>
            <a:r>
              <a:rPr lang="en-US" altLang="zh-CN" sz="2400" i="1" dirty="0">
                <a:latin typeface="Times New Roman"/>
              </a:rPr>
              <a:t>2.2 Normalization</a:t>
            </a:r>
          </a:p>
        </p:txBody>
      </p:sp>
      <p:sp>
        <p:nvSpPr>
          <p:cNvPr id="10" name="文本框 4">
            <a:extLst>
              <a:ext uri="{FF2B5EF4-FFF2-40B4-BE49-F238E27FC236}">
                <a16:creationId xmlns:a16="http://schemas.microsoft.com/office/drawing/2014/main" id="{5594142D-C1A0-09EE-C169-36499F5D2958}"/>
              </a:ext>
            </a:extLst>
          </p:cNvPr>
          <p:cNvSpPr txBox="1"/>
          <p:nvPr/>
        </p:nvSpPr>
        <p:spPr>
          <a:xfrm>
            <a:off x="391066" y="1749803"/>
            <a:ext cx="3194462"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000"/>
              <a:t>Standard:</a:t>
            </a:r>
            <a:endParaRPr lang="zh-CN" altLang="en-US" sz="2000"/>
          </a:p>
        </p:txBody>
      </p:sp>
      <p:pic>
        <p:nvPicPr>
          <p:cNvPr id="12" name="图片 6">
            <a:extLst>
              <a:ext uri="{FF2B5EF4-FFF2-40B4-BE49-F238E27FC236}">
                <a16:creationId xmlns:a16="http://schemas.microsoft.com/office/drawing/2014/main" id="{DBFAC15F-41BA-C3C6-C9A7-5913B69FC4A0}"/>
              </a:ext>
            </a:extLst>
          </p:cNvPr>
          <p:cNvPicPr>
            <a:picLocks noChangeAspect="1"/>
          </p:cNvPicPr>
          <p:nvPr/>
        </p:nvPicPr>
        <p:blipFill>
          <a:blip r:embed="rId3"/>
          <a:stretch>
            <a:fillRect/>
          </a:stretch>
        </p:blipFill>
        <p:spPr>
          <a:xfrm>
            <a:off x="1076039" y="2179458"/>
            <a:ext cx="2877626" cy="1170745"/>
          </a:xfrm>
          <a:prstGeom prst="rect">
            <a:avLst/>
          </a:prstGeom>
        </p:spPr>
      </p:pic>
      <p:sp>
        <p:nvSpPr>
          <p:cNvPr id="14" name="文本框 7">
            <a:extLst>
              <a:ext uri="{FF2B5EF4-FFF2-40B4-BE49-F238E27FC236}">
                <a16:creationId xmlns:a16="http://schemas.microsoft.com/office/drawing/2014/main" id="{9DAD515E-AC00-96EA-EFFB-DEF0489C484B}"/>
              </a:ext>
            </a:extLst>
          </p:cNvPr>
          <p:cNvSpPr txBox="1"/>
          <p:nvPr/>
        </p:nvSpPr>
        <p:spPr>
          <a:xfrm>
            <a:off x="329712" y="3402237"/>
            <a:ext cx="3194462"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000"/>
              <a:t>Min-Max Normalization:</a:t>
            </a:r>
            <a:endParaRPr lang="zh-CN" altLang="en-US" sz="2000"/>
          </a:p>
        </p:txBody>
      </p:sp>
      <p:pic>
        <p:nvPicPr>
          <p:cNvPr id="15" name="图片 9">
            <a:extLst>
              <a:ext uri="{FF2B5EF4-FFF2-40B4-BE49-F238E27FC236}">
                <a16:creationId xmlns:a16="http://schemas.microsoft.com/office/drawing/2014/main" id="{93E3AB12-2066-24AD-326F-0FD8131EC8C6}"/>
              </a:ext>
            </a:extLst>
          </p:cNvPr>
          <p:cNvPicPr>
            <a:picLocks noChangeAspect="1"/>
          </p:cNvPicPr>
          <p:nvPr/>
        </p:nvPicPr>
        <p:blipFill>
          <a:blip r:embed="rId4"/>
          <a:stretch>
            <a:fillRect/>
          </a:stretch>
        </p:blipFill>
        <p:spPr>
          <a:xfrm>
            <a:off x="1154967" y="3853796"/>
            <a:ext cx="3322232" cy="908529"/>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D1928217-4CBD-5F84-1585-75A444485910}"/>
              </a:ext>
            </a:extLst>
          </p:cNvPr>
          <p:cNvPicPr>
            <a:picLocks noChangeAspect="1"/>
          </p:cNvPicPr>
          <p:nvPr/>
        </p:nvPicPr>
        <p:blipFill>
          <a:blip r:embed="rId5"/>
          <a:stretch>
            <a:fillRect/>
          </a:stretch>
        </p:blipFill>
        <p:spPr>
          <a:xfrm>
            <a:off x="6094535" y="1828163"/>
            <a:ext cx="3842238" cy="1670348"/>
          </a:xfrm>
          <a:prstGeom prst="rect">
            <a:avLst/>
          </a:prstGeom>
        </p:spPr>
      </p:pic>
      <p:pic>
        <p:nvPicPr>
          <p:cNvPr id="18" name="Picture 13" descr="Chart&#10;&#10;Description automatically generated">
            <a:extLst>
              <a:ext uri="{FF2B5EF4-FFF2-40B4-BE49-F238E27FC236}">
                <a16:creationId xmlns:a16="http://schemas.microsoft.com/office/drawing/2014/main" id="{1A0236AE-1487-44AA-9E09-973D4310CCE4}"/>
              </a:ext>
            </a:extLst>
          </p:cNvPr>
          <p:cNvPicPr>
            <a:picLocks noChangeAspect="1"/>
          </p:cNvPicPr>
          <p:nvPr/>
        </p:nvPicPr>
        <p:blipFill>
          <a:blip r:embed="rId6"/>
          <a:stretch>
            <a:fillRect/>
          </a:stretch>
        </p:blipFill>
        <p:spPr>
          <a:xfrm>
            <a:off x="5215304" y="3854891"/>
            <a:ext cx="2743200" cy="1785911"/>
          </a:xfrm>
          <a:prstGeom prst="rect">
            <a:avLst/>
          </a:prstGeom>
        </p:spPr>
      </p:pic>
      <p:pic>
        <p:nvPicPr>
          <p:cNvPr id="19" name="Picture 19" descr="Chart&#10;&#10;Description automatically generated">
            <a:extLst>
              <a:ext uri="{FF2B5EF4-FFF2-40B4-BE49-F238E27FC236}">
                <a16:creationId xmlns:a16="http://schemas.microsoft.com/office/drawing/2014/main" id="{60AAA917-6928-F906-0509-84A45F117B67}"/>
              </a:ext>
            </a:extLst>
          </p:cNvPr>
          <p:cNvPicPr>
            <a:picLocks noChangeAspect="1"/>
          </p:cNvPicPr>
          <p:nvPr/>
        </p:nvPicPr>
        <p:blipFill>
          <a:blip r:embed="rId7"/>
          <a:stretch>
            <a:fillRect/>
          </a:stretch>
        </p:blipFill>
        <p:spPr>
          <a:xfrm>
            <a:off x="9039958" y="3973902"/>
            <a:ext cx="2743200" cy="1723734"/>
          </a:xfrm>
          <a:prstGeom prst="rect">
            <a:avLst/>
          </a:prstGeom>
        </p:spPr>
      </p:pic>
      <p:sp>
        <p:nvSpPr>
          <p:cNvPr id="21" name="Arrow: Right 20">
            <a:extLst>
              <a:ext uri="{FF2B5EF4-FFF2-40B4-BE49-F238E27FC236}">
                <a16:creationId xmlns:a16="http://schemas.microsoft.com/office/drawing/2014/main" id="{6F0D7FB3-43DC-8D4F-9C2E-F13FAE17ED12}"/>
              </a:ext>
            </a:extLst>
          </p:cNvPr>
          <p:cNvSpPr/>
          <p:nvPr/>
        </p:nvSpPr>
        <p:spPr>
          <a:xfrm>
            <a:off x="8165855" y="4590316"/>
            <a:ext cx="527538" cy="34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05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5"/>
          <p:cNvSpPr txBox="1">
            <a:spLocks noGrp="1"/>
          </p:cNvSpPr>
          <p:nvPr>
            <p:ph type="sldNum" idx="12"/>
          </p:nvPr>
        </p:nvSpPr>
        <p:spPr>
          <a:xfrm>
            <a:off x="6192383" y="6284866"/>
            <a:ext cx="560269" cy="213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
        <p:nvSpPr>
          <p:cNvPr id="3" name="文本占位符 2">
            <a:extLst>
              <a:ext uri="{FF2B5EF4-FFF2-40B4-BE49-F238E27FC236}">
                <a16:creationId xmlns:a16="http://schemas.microsoft.com/office/drawing/2014/main" id="{22C4C0A7-6195-FF19-AAD7-A629ED902306}"/>
              </a:ext>
            </a:extLst>
          </p:cNvPr>
          <p:cNvSpPr>
            <a:spLocks noGrp="1"/>
          </p:cNvSpPr>
          <p:nvPr>
            <p:ph type="body" idx="1"/>
          </p:nvPr>
        </p:nvSpPr>
        <p:spPr/>
        <p:txBody>
          <a:bodyPr/>
          <a:lstStyle/>
          <a:p>
            <a:r>
              <a:rPr lang="en-US" altLang="zh-CN"/>
              <a:t>2.Preprocessing</a:t>
            </a:r>
            <a:endParaRPr lang="zh-CN" altLang="en-US"/>
          </a:p>
        </p:txBody>
      </p:sp>
      <p:sp>
        <p:nvSpPr>
          <p:cNvPr id="2" name="文本框 1">
            <a:extLst>
              <a:ext uri="{FF2B5EF4-FFF2-40B4-BE49-F238E27FC236}">
                <a16:creationId xmlns:a16="http://schemas.microsoft.com/office/drawing/2014/main" id="{7500F100-2294-D58E-1019-1464D1698A2C}"/>
              </a:ext>
            </a:extLst>
          </p:cNvPr>
          <p:cNvSpPr txBox="1"/>
          <p:nvPr/>
        </p:nvSpPr>
        <p:spPr>
          <a:xfrm>
            <a:off x="1312223" y="1006202"/>
            <a:ext cx="4096987" cy="830997"/>
          </a:xfrm>
          <a:prstGeom prst="rect">
            <a:avLst/>
          </a:prstGeom>
          <a:noFill/>
        </p:spPr>
        <p:txBody>
          <a:bodyPr wrap="square" lIns="91440" tIns="45720" rIns="91440" bIns="45720" rtlCol="0" anchor="t">
            <a:spAutoFit/>
          </a:bodyPr>
          <a:lstStyle/>
          <a:p>
            <a:r>
              <a:rPr lang="en-US" sz="2400" i="1" dirty="0">
                <a:latin typeface="Times New Roman"/>
                <a:cs typeface="Times New Roman"/>
              </a:rPr>
              <a:t>2.3 Data Augmentation</a:t>
            </a:r>
            <a:endParaRPr lang="en-US" sz="2400" dirty="0">
              <a:latin typeface="Times New Roman"/>
              <a:cs typeface="Times New Roman"/>
            </a:endParaRPr>
          </a:p>
          <a:p>
            <a:endParaRPr lang="en-US" altLang="zh-CN" sz="2400" dirty="0"/>
          </a:p>
        </p:txBody>
      </p:sp>
      <p:sp>
        <p:nvSpPr>
          <p:cNvPr id="5" name="文本框 4">
            <a:extLst>
              <a:ext uri="{FF2B5EF4-FFF2-40B4-BE49-F238E27FC236}">
                <a16:creationId xmlns:a16="http://schemas.microsoft.com/office/drawing/2014/main" id="{37931370-2CB9-25F4-4042-11DDCD472D3D}"/>
              </a:ext>
            </a:extLst>
          </p:cNvPr>
          <p:cNvSpPr txBox="1"/>
          <p:nvPr/>
        </p:nvSpPr>
        <p:spPr>
          <a:xfrm>
            <a:off x="975185" y="1607612"/>
            <a:ext cx="10045743" cy="707886"/>
          </a:xfrm>
          <a:prstGeom prst="rect">
            <a:avLst/>
          </a:prstGeom>
          <a:noFill/>
        </p:spPr>
        <p:txBody>
          <a:bodyPr wrap="square" lIns="91440" tIns="45720" rIns="91440" bIns="45720" rtlCol="0" anchor="t">
            <a:spAutoFit/>
          </a:bodyPr>
          <a:lstStyle/>
          <a:p>
            <a:r>
              <a:rPr lang="en-US" altLang="zh-CN" sz="2000" i="1" dirty="0">
                <a:solidFill>
                  <a:srgbClr val="2A2B2E"/>
                </a:solidFill>
                <a:latin typeface="Times New Roman"/>
                <a:cs typeface="Segoe UI"/>
              </a:rPr>
              <a:t>To enlarge dataset for </a:t>
            </a:r>
            <a:r>
              <a:rPr lang="en-US" altLang="zh-CN" sz="2000" i="1" dirty="0" err="1">
                <a:solidFill>
                  <a:srgbClr val="2A2B2E"/>
                </a:solidFill>
                <a:latin typeface="Times New Roman"/>
                <a:cs typeface="Segoe UI"/>
              </a:rPr>
              <a:t>PointNet</a:t>
            </a:r>
            <a:r>
              <a:rPr lang="en-US" altLang="zh-CN" sz="2000" i="1" dirty="0">
                <a:solidFill>
                  <a:srgbClr val="2A2B2E"/>
                </a:solidFill>
                <a:latin typeface="Times New Roman"/>
                <a:cs typeface="Segoe UI"/>
              </a:rPr>
              <a:t>, we need do some data augmentation, such as </a:t>
            </a:r>
            <a:r>
              <a:rPr lang="en-US" altLang="zh-CN" sz="2000" b="1" i="1" dirty="0">
                <a:solidFill>
                  <a:srgbClr val="2A2B2E"/>
                </a:solidFill>
                <a:latin typeface="Times New Roman"/>
                <a:cs typeface="Segoe UI"/>
              </a:rPr>
              <a:t>random rotation and adding random noise</a:t>
            </a:r>
            <a:r>
              <a:rPr lang="en-US" altLang="zh-CN" sz="2000" i="1" dirty="0">
                <a:solidFill>
                  <a:srgbClr val="2A2B2E"/>
                </a:solidFill>
                <a:latin typeface="Times New Roman"/>
                <a:cs typeface="Segoe UI"/>
              </a:rPr>
              <a:t>.</a:t>
            </a:r>
          </a:p>
        </p:txBody>
      </p:sp>
      <p:pic>
        <p:nvPicPr>
          <p:cNvPr id="6" name="Picture 6" descr="Text&#10;&#10;Description automatically generated">
            <a:extLst>
              <a:ext uri="{FF2B5EF4-FFF2-40B4-BE49-F238E27FC236}">
                <a16:creationId xmlns:a16="http://schemas.microsoft.com/office/drawing/2014/main" id="{8F9D7F82-5D48-4B2F-3B91-5597A630A590}"/>
              </a:ext>
            </a:extLst>
          </p:cNvPr>
          <p:cNvPicPr>
            <a:picLocks noChangeAspect="1"/>
          </p:cNvPicPr>
          <p:nvPr/>
        </p:nvPicPr>
        <p:blipFill>
          <a:blip r:embed="rId3"/>
          <a:stretch>
            <a:fillRect/>
          </a:stretch>
        </p:blipFill>
        <p:spPr>
          <a:xfrm>
            <a:off x="877765" y="2543358"/>
            <a:ext cx="3776296" cy="2826361"/>
          </a:xfrm>
          <a:prstGeom prst="rect">
            <a:avLst/>
          </a:prstGeom>
        </p:spPr>
      </p:pic>
      <p:pic>
        <p:nvPicPr>
          <p:cNvPr id="8" name="Picture 19" descr="Chart&#10;&#10;Description automatically generated">
            <a:extLst>
              <a:ext uri="{FF2B5EF4-FFF2-40B4-BE49-F238E27FC236}">
                <a16:creationId xmlns:a16="http://schemas.microsoft.com/office/drawing/2014/main" id="{9C63E5BC-3957-89BA-3D44-15901F21EFA8}"/>
              </a:ext>
            </a:extLst>
          </p:cNvPr>
          <p:cNvPicPr>
            <a:picLocks noChangeAspect="1"/>
          </p:cNvPicPr>
          <p:nvPr/>
        </p:nvPicPr>
        <p:blipFill>
          <a:blip r:embed="rId4"/>
          <a:stretch>
            <a:fillRect/>
          </a:stretch>
        </p:blipFill>
        <p:spPr>
          <a:xfrm>
            <a:off x="5061439" y="2742979"/>
            <a:ext cx="2743200" cy="1723734"/>
          </a:xfrm>
          <a:prstGeom prst="rect">
            <a:avLst/>
          </a:prstGeom>
        </p:spPr>
      </p:pic>
      <p:pic>
        <p:nvPicPr>
          <p:cNvPr id="9" name="Picture 9" descr="Chart, scatter chart&#10;&#10;Description automatically generated">
            <a:extLst>
              <a:ext uri="{FF2B5EF4-FFF2-40B4-BE49-F238E27FC236}">
                <a16:creationId xmlns:a16="http://schemas.microsoft.com/office/drawing/2014/main" id="{3870FDAD-A869-856E-A0D2-457EE5EC77C5}"/>
              </a:ext>
            </a:extLst>
          </p:cNvPr>
          <p:cNvPicPr>
            <a:picLocks noChangeAspect="1"/>
          </p:cNvPicPr>
          <p:nvPr/>
        </p:nvPicPr>
        <p:blipFill>
          <a:blip r:embed="rId5"/>
          <a:stretch>
            <a:fillRect/>
          </a:stretch>
        </p:blipFill>
        <p:spPr>
          <a:xfrm>
            <a:off x="8380535" y="2743997"/>
            <a:ext cx="2743200" cy="1501890"/>
          </a:xfrm>
          <a:prstGeom prst="rect">
            <a:avLst/>
          </a:prstGeom>
        </p:spPr>
      </p:pic>
      <p:sp>
        <p:nvSpPr>
          <p:cNvPr id="11" name="Arrow: Right 10">
            <a:extLst>
              <a:ext uri="{FF2B5EF4-FFF2-40B4-BE49-F238E27FC236}">
                <a16:creationId xmlns:a16="http://schemas.microsoft.com/office/drawing/2014/main" id="{0DE92992-51B5-7DA5-D314-7014E18E16EA}"/>
              </a:ext>
            </a:extLst>
          </p:cNvPr>
          <p:cNvSpPr/>
          <p:nvPr/>
        </p:nvSpPr>
        <p:spPr>
          <a:xfrm>
            <a:off x="7799509" y="3381374"/>
            <a:ext cx="527538" cy="34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8928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CityU 我给母校送模板">
      <a:dk1>
        <a:srgbClr val="000000"/>
      </a:dk1>
      <a:lt1>
        <a:srgbClr val="FFFFFF"/>
      </a:lt1>
      <a:dk2>
        <a:srgbClr val="D9D9D9"/>
      </a:dk2>
      <a:lt2>
        <a:srgbClr val="FFFFFF"/>
      </a:lt2>
      <a:accent1>
        <a:srgbClr val="5E2144"/>
      </a:accent1>
      <a:accent2>
        <a:srgbClr val="A92D61"/>
      </a:accent2>
      <a:accent3>
        <a:srgbClr val="BF165E"/>
      </a:accent3>
      <a:accent4>
        <a:srgbClr val="E48AAF"/>
      </a:accent4>
      <a:accent5>
        <a:srgbClr val="FADCE2"/>
      </a:accent5>
      <a:accent6>
        <a:srgbClr val="A5A5A5"/>
      </a:accent6>
      <a:hlink>
        <a:srgbClr val="3F3F3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7d05e7f-16f0-482d-9c39-9ebee29734c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D0FB6E258CF7E43AA65E7156E58A317" ma:contentTypeVersion="3" ma:contentTypeDescription="Create a new document." ma:contentTypeScope="" ma:versionID="408c43d640de08a16508cc8fd020eb69">
  <xsd:schema xmlns:xsd="http://www.w3.org/2001/XMLSchema" xmlns:xs="http://www.w3.org/2001/XMLSchema" xmlns:p="http://schemas.microsoft.com/office/2006/metadata/properties" xmlns:ns3="e7d05e7f-16f0-482d-9c39-9ebee29734ca" targetNamespace="http://schemas.microsoft.com/office/2006/metadata/properties" ma:root="true" ma:fieldsID="252d2340fcd68de71dd916f44c54e355" ns3:_="">
    <xsd:import namespace="e7d05e7f-16f0-482d-9c39-9ebee29734ca"/>
    <xsd:element name="properties">
      <xsd:complexType>
        <xsd:sequence>
          <xsd:element name="documentManagement">
            <xsd:complexType>
              <xsd:all>
                <xsd:element ref="ns3:_activity"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d05e7f-16f0-482d-9c39-9ebee29734c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A1316D-A8E7-4FFE-95FD-9C80C56D023B}">
  <ds:schemaRefs>
    <ds:schemaRef ds:uri="e7d05e7f-16f0-482d-9c39-9ebee29734c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AC175FE-BA3F-47F3-9C3D-A93BA6944B05}">
  <ds:schemaRefs>
    <ds:schemaRef ds:uri="http://schemas.microsoft.com/sharepoint/v3/contenttype/forms"/>
  </ds:schemaRefs>
</ds:datastoreItem>
</file>

<file path=customXml/itemProps3.xml><?xml version="1.0" encoding="utf-8"?>
<ds:datastoreItem xmlns:ds="http://schemas.openxmlformats.org/officeDocument/2006/customXml" ds:itemID="{31A500E5-D2D1-4A96-B599-BF3FA61BCBE6}">
  <ds:schemaRefs>
    <ds:schemaRef ds:uri="e7d05e7f-16f0-482d-9c39-9ebee29734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789</Words>
  <Application>Microsoft Office PowerPoint</Application>
  <PresentationFormat>宽屏</PresentationFormat>
  <Paragraphs>87</Paragraphs>
  <Slides>18</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Times New Roman</vt:lpstr>
      <vt:lpstr>Lato Black</vt:lpstr>
      <vt:lpstr>Lato Light</vt:lpstr>
      <vt:lpstr>Arial</vt:lpstr>
      <vt:lpstr>Calibri</vt:lpstr>
      <vt:lpstr>Segoe UI</vt:lpstr>
      <vt:lpstr>等线</vt:lpstr>
      <vt:lpstr>Lato</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Siyu</dc:creator>
  <cp:lastModifiedBy>Di Lin</cp:lastModifiedBy>
  <cp:revision>351</cp:revision>
  <dcterms:created xsi:type="dcterms:W3CDTF">2023-02-27T15:55:31Z</dcterms:created>
  <dcterms:modified xsi:type="dcterms:W3CDTF">2024-04-12T03:18:42Z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AC5E46A16D7B44ED9C781BE6C2B555A3</vt:lpwstr>
  </property>
  <property fmtid="{D5CDD505-2E9C-101B-9397-08002B2CF9AE}" pid="3" name="KSOProductBuildVer">
    <vt:lpwstr>2052-5.1.1.7676</vt:lpwstr>
  </property>
  <property fmtid="{D5CDD505-2E9C-101B-9397-08002B2CF9AE}" pid="4" name="ContentTypeId">
    <vt:lpwstr>0x0101005D0FB6E258CF7E43AA65E7156E58A317</vt:lpwstr>
  </property>
</Properties>
</file>